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47"/>
  </p:notesMasterIdLst>
  <p:handoutMasterIdLst>
    <p:handoutMasterId r:id="rId48"/>
  </p:handoutMasterIdLst>
  <p:sldIdLst>
    <p:sldId id="286" r:id="rId6"/>
    <p:sldId id="289" r:id="rId7"/>
    <p:sldId id="291" r:id="rId8"/>
    <p:sldId id="290" r:id="rId9"/>
    <p:sldId id="292" r:id="rId10"/>
    <p:sldId id="293" r:id="rId11"/>
    <p:sldId id="305" r:id="rId12"/>
    <p:sldId id="306" r:id="rId13"/>
    <p:sldId id="346" r:id="rId14"/>
    <p:sldId id="347" r:id="rId15"/>
    <p:sldId id="352" r:id="rId16"/>
    <p:sldId id="353" r:id="rId17"/>
    <p:sldId id="297" r:id="rId18"/>
    <p:sldId id="354" r:id="rId19"/>
    <p:sldId id="355" r:id="rId20"/>
    <p:sldId id="298" r:id="rId21"/>
    <p:sldId id="299" r:id="rId22"/>
    <p:sldId id="300" r:id="rId23"/>
    <p:sldId id="309" r:id="rId24"/>
    <p:sldId id="313" r:id="rId25"/>
    <p:sldId id="314" r:id="rId26"/>
    <p:sldId id="315" r:id="rId27"/>
    <p:sldId id="319" r:id="rId28"/>
    <p:sldId id="342" r:id="rId29"/>
    <p:sldId id="341" r:id="rId30"/>
    <p:sldId id="317" r:id="rId31"/>
    <p:sldId id="321" r:id="rId32"/>
    <p:sldId id="322" r:id="rId33"/>
    <p:sldId id="304" r:id="rId34"/>
    <p:sldId id="333" r:id="rId35"/>
    <p:sldId id="334" r:id="rId36"/>
    <p:sldId id="343" r:id="rId37"/>
    <p:sldId id="325" r:id="rId38"/>
    <p:sldId id="326" r:id="rId39"/>
    <p:sldId id="335" r:id="rId40"/>
    <p:sldId id="336" r:id="rId41"/>
    <p:sldId id="337" r:id="rId42"/>
    <p:sldId id="338" r:id="rId43"/>
    <p:sldId id="339" r:id="rId44"/>
    <p:sldId id="340" r:id="rId45"/>
    <p:sldId id="285" r:id="rId46"/>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8" userDrawn="1">
          <p15:clr>
            <a:srgbClr val="A4A3A4"/>
          </p15:clr>
        </p15:guide>
        <p15:guide id="3" orient="horz" pos="454">
          <p15:clr>
            <a:srgbClr val="A4A3A4"/>
          </p15:clr>
        </p15:guide>
        <p15:guide id="4" pos="2880">
          <p15:clr>
            <a:srgbClr val="A4A3A4"/>
          </p15:clr>
        </p15:guide>
        <p15:guide id="5" pos="336" userDrawn="1">
          <p15:clr>
            <a:srgbClr val="A4A3A4"/>
          </p15:clr>
        </p15:guide>
        <p15:guide id="6" pos="576">
          <p15:clr>
            <a:srgbClr val="A4A3A4"/>
          </p15:clr>
        </p15:guide>
        <p15:guide id="7" pos="5587">
          <p15:clr>
            <a:srgbClr val="A4A3A4"/>
          </p15:clr>
        </p15:guide>
        <p15:guide id="8" pos="163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0E9"/>
    <a:srgbClr val="96D8BF"/>
    <a:srgbClr val="5CD9B2"/>
    <a:srgbClr val="CB333B"/>
    <a:srgbClr val="727274"/>
    <a:srgbClr val="63B487"/>
    <a:srgbClr val="409171"/>
    <a:srgbClr val="35A37C"/>
    <a:srgbClr val="F77F00"/>
    <a:srgbClr val="114C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28" autoAdjust="0"/>
    <p:restoredTop sz="89534" autoAdjust="0"/>
  </p:normalViewPr>
  <p:slideViewPr>
    <p:cSldViewPr snapToGrid="0">
      <p:cViewPr varScale="1">
        <p:scale>
          <a:sx n="184" d="100"/>
          <a:sy n="184" d="100"/>
        </p:scale>
        <p:origin x="728" y="176"/>
      </p:cViewPr>
      <p:guideLst>
        <p:guide orient="horz" pos="1620"/>
        <p:guide orient="horz" pos="708"/>
        <p:guide orient="horz" pos="454"/>
        <p:guide pos="2880"/>
        <p:guide pos="336"/>
        <p:guide pos="576"/>
        <p:guide pos="5587"/>
        <p:guide pos="1632"/>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10/28/22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problem that Nancy has a fever. She is confused which medication she should take?</a:t>
            </a:r>
          </a:p>
        </p:txBody>
      </p:sp>
      <p:sp>
        <p:nvSpPr>
          <p:cNvPr id="4" name="Slide Number Placeholder 3"/>
          <p:cNvSpPr>
            <a:spLocks noGrp="1"/>
          </p:cNvSpPr>
          <p:nvPr>
            <p:ph type="sldNum" sz="quarter" idx="5"/>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2132903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 inference is estimated by Randomized control trials, IPTW, Propensity score matching</a:t>
            </a:r>
          </a:p>
        </p:txBody>
      </p:sp>
      <p:sp>
        <p:nvSpPr>
          <p:cNvPr id="4" name="Slide Number Placeholder 3"/>
          <p:cNvSpPr>
            <a:spLocks noGrp="1"/>
          </p:cNvSpPr>
          <p:nvPr>
            <p:ph type="sldNum" sz="quarter" idx="5"/>
          </p:nvPr>
        </p:nvSpPr>
        <p:spPr/>
        <p:txBody>
          <a:bodyPr/>
          <a:lstStyle/>
          <a:p>
            <a:fld id="{CEFA16CB-AEBE-4616-A0C2-923B64A8254D}" type="slidenum">
              <a:rPr lang="en-US" smtClean="0"/>
              <a:pPr/>
              <a:t>11</a:t>
            </a:fld>
            <a:endParaRPr lang="en-US"/>
          </a:p>
        </p:txBody>
      </p:sp>
    </p:spTree>
    <p:extLst>
      <p:ext uri="{BB962C8B-B14F-4D97-AF65-F5344CB8AC3E}">
        <p14:creationId xmlns:p14="http://schemas.microsoft.com/office/powerpoint/2010/main" val="50706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evolution of deep learning we ..</a:t>
            </a:r>
          </a:p>
        </p:txBody>
      </p:sp>
      <p:sp>
        <p:nvSpPr>
          <p:cNvPr id="4" name="Slide Number Placeholder 3"/>
          <p:cNvSpPr>
            <a:spLocks noGrp="1"/>
          </p:cNvSpPr>
          <p:nvPr>
            <p:ph type="sldNum" sz="quarter" idx="5"/>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3771041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 is as follows.</a:t>
            </a:r>
          </a:p>
        </p:txBody>
      </p:sp>
      <p:sp>
        <p:nvSpPr>
          <p:cNvPr id="4" name="Slide Number Placeholder 3"/>
          <p:cNvSpPr>
            <a:spLocks noGrp="1"/>
          </p:cNvSpPr>
          <p:nvPr>
            <p:ph type="sldNum" sz="quarter" idx="5"/>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3463544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 is as follows.</a:t>
            </a:r>
          </a:p>
        </p:txBody>
      </p:sp>
      <p:sp>
        <p:nvSpPr>
          <p:cNvPr id="4" name="Slide Number Placeholder 3"/>
          <p:cNvSpPr>
            <a:spLocks noGrp="1"/>
          </p:cNvSpPr>
          <p:nvPr>
            <p:ph type="sldNum" sz="quarter" idx="5"/>
          </p:nvPr>
        </p:nvSpPr>
        <p:spPr/>
        <p:txBody>
          <a:bodyPr/>
          <a:lstStyle/>
          <a:p>
            <a:fld id="{CEFA16CB-AEBE-4616-A0C2-923B64A8254D}" type="slidenum">
              <a:rPr lang="en-US" smtClean="0"/>
              <a:pPr/>
              <a:t>14</a:t>
            </a:fld>
            <a:endParaRPr lang="en-US"/>
          </a:p>
        </p:txBody>
      </p:sp>
    </p:spTree>
    <p:extLst>
      <p:ext uri="{BB962C8B-B14F-4D97-AF65-F5344CB8AC3E}">
        <p14:creationId xmlns:p14="http://schemas.microsoft.com/office/powerpoint/2010/main" val="2728564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Latent codes are low dimensional compressed version of inputs.</a:t>
            </a:r>
          </a:p>
        </p:txBody>
      </p:sp>
      <p:sp>
        <p:nvSpPr>
          <p:cNvPr id="4" name="Slide Number Placeholder 3"/>
          <p:cNvSpPr>
            <a:spLocks noGrp="1"/>
          </p:cNvSpPr>
          <p:nvPr>
            <p:ph type="sldNum" sz="quarter" idx="5"/>
          </p:nvPr>
        </p:nvSpPr>
        <p:spPr/>
        <p:txBody>
          <a:bodyPr/>
          <a:lstStyle/>
          <a:p>
            <a:fld id="{CEFA16CB-AEBE-4616-A0C2-923B64A8254D}" type="slidenum">
              <a:rPr lang="en-US" smtClean="0"/>
              <a:pPr/>
              <a:t>15</a:t>
            </a:fld>
            <a:endParaRPr lang="en-US"/>
          </a:p>
        </p:txBody>
      </p:sp>
    </p:spTree>
    <p:extLst>
      <p:ext uri="{BB962C8B-B14F-4D97-AF65-F5344CB8AC3E}">
        <p14:creationId xmlns:p14="http://schemas.microsoft.com/office/powerpoint/2010/main" val="51094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problem formulation as per Rubin.</a:t>
            </a:r>
          </a:p>
        </p:txBody>
      </p:sp>
      <p:sp>
        <p:nvSpPr>
          <p:cNvPr id="4" name="Slide Number Placeholder 3"/>
          <p:cNvSpPr>
            <a:spLocks noGrp="1"/>
          </p:cNvSpPr>
          <p:nvPr>
            <p:ph type="sldNum" sz="quarter" idx="5"/>
          </p:nvPr>
        </p:nvSpPr>
        <p:spPr/>
        <p:txBody>
          <a:bodyPr/>
          <a:lstStyle/>
          <a:p>
            <a:fld id="{CEFA16CB-AEBE-4616-A0C2-923B64A8254D}" type="slidenum">
              <a:rPr lang="en-US" smtClean="0"/>
              <a:pPr/>
              <a:t>16</a:t>
            </a:fld>
            <a:endParaRPr lang="en-US"/>
          </a:p>
        </p:txBody>
      </p:sp>
    </p:spTree>
    <p:extLst>
      <p:ext uri="{BB962C8B-B14F-4D97-AF65-F5344CB8AC3E}">
        <p14:creationId xmlns:p14="http://schemas.microsoft.com/office/powerpoint/2010/main" val="4048709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contribution is this causal graph. Here we assume that the covariates are generated from 4 independent random variables </a:t>
            </a:r>
            <a:r>
              <a:rPr lang="en-US" dirty="0" err="1"/>
              <a:t>Z_t</a:t>
            </a:r>
            <a:r>
              <a:rPr lang="en-US" dirty="0"/>
              <a:t>, </a:t>
            </a:r>
            <a:r>
              <a:rPr lang="en-US" dirty="0" err="1"/>
              <a:t>Z_x</a:t>
            </a:r>
            <a:r>
              <a:rPr lang="en-US" dirty="0"/>
              <a:t>, </a:t>
            </a:r>
            <a:r>
              <a:rPr lang="en-US" dirty="0" err="1"/>
              <a:t>Z_yf</a:t>
            </a:r>
            <a:r>
              <a:rPr lang="en-US" dirty="0"/>
              <a:t>, </a:t>
            </a:r>
            <a:r>
              <a:rPr lang="en-US" dirty="0" err="1"/>
              <a:t>Z_ycf</a:t>
            </a:r>
            <a:r>
              <a:rPr lang="en-US" dirty="0"/>
              <a:t> for treatment, features, factual and counterfactual outcomes respectively. </a:t>
            </a:r>
          </a:p>
        </p:txBody>
      </p:sp>
      <p:sp>
        <p:nvSpPr>
          <p:cNvPr id="4" name="Slide Number Placeholder 3"/>
          <p:cNvSpPr>
            <a:spLocks noGrp="1"/>
          </p:cNvSpPr>
          <p:nvPr>
            <p:ph type="sldNum" sz="quarter" idx="5"/>
          </p:nvPr>
        </p:nvSpPr>
        <p:spPr/>
        <p:txBody>
          <a:bodyPr/>
          <a:lstStyle/>
          <a:p>
            <a:fld id="{CEFA16CB-AEBE-4616-A0C2-923B64A8254D}" type="slidenum">
              <a:rPr lang="en-US" smtClean="0"/>
              <a:pPr/>
              <a:t>17</a:t>
            </a:fld>
            <a:endParaRPr lang="en-US"/>
          </a:p>
        </p:txBody>
      </p:sp>
    </p:spTree>
    <p:extLst>
      <p:ext uri="{BB962C8B-B14F-4D97-AF65-F5344CB8AC3E}">
        <p14:creationId xmlns:p14="http://schemas.microsoft.com/office/powerpoint/2010/main" val="220943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complete architecture of our model. The VAE block aims to infer the latent codes and the GAN block aims to generate to full tuple of factual and counterfactual outcomes. Lets decode it gradually.</a:t>
            </a:r>
          </a:p>
        </p:txBody>
      </p:sp>
      <p:sp>
        <p:nvSpPr>
          <p:cNvPr id="4" name="Slide Number Placeholder 3"/>
          <p:cNvSpPr>
            <a:spLocks noGrp="1"/>
          </p:cNvSpPr>
          <p:nvPr>
            <p:ph type="sldNum" sz="quarter" idx="5"/>
          </p:nvPr>
        </p:nvSpPr>
        <p:spPr/>
        <p:txBody>
          <a:bodyPr/>
          <a:lstStyle/>
          <a:p>
            <a:fld id="{CEFA16CB-AEBE-4616-A0C2-923B64A8254D}" type="slidenum">
              <a:rPr lang="en-US" smtClean="0"/>
              <a:pPr/>
              <a:t>18</a:t>
            </a:fld>
            <a:endParaRPr lang="en-US"/>
          </a:p>
        </p:txBody>
      </p:sp>
    </p:spTree>
    <p:extLst>
      <p:ext uri="{BB962C8B-B14F-4D97-AF65-F5344CB8AC3E}">
        <p14:creationId xmlns:p14="http://schemas.microsoft.com/office/powerpoint/2010/main" val="2694683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encoder block or VAE, we want to infer the 4 latent variables </a:t>
            </a:r>
            <a:r>
              <a:rPr lang="en-US" dirty="0" err="1"/>
              <a:t>z_x</a:t>
            </a:r>
            <a:r>
              <a:rPr lang="en-US" dirty="0"/>
              <a:t>, </a:t>
            </a:r>
            <a:r>
              <a:rPr lang="en-US" dirty="0" err="1"/>
              <a:t>z_t</a:t>
            </a:r>
            <a:r>
              <a:rPr lang="en-US" dirty="0"/>
              <a:t>, </a:t>
            </a:r>
            <a:r>
              <a:rPr lang="en-US" dirty="0" err="1"/>
              <a:t>z_yf</a:t>
            </a:r>
            <a:r>
              <a:rPr lang="en-US" dirty="0"/>
              <a:t>, </a:t>
            </a:r>
            <a:r>
              <a:rPr lang="en-US" dirty="0" err="1"/>
              <a:t>z_ycf</a:t>
            </a:r>
            <a:r>
              <a:rPr lang="en-US" dirty="0"/>
              <a:t> from the observed covariate vector x. We assume that all the latent variables have a prior gaussian distribution. Next, we define the variational posteriors using the encoder as factorized gaussian distribution. We learn the mean and variances of all the gaussian distributions using the encoder block and latent codes will be sampled from these variational posterior distributions.</a:t>
            </a:r>
          </a:p>
          <a:p>
            <a:r>
              <a:rPr lang="en-US" dirty="0"/>
              <a:t>Lastly this is ELBO loss function that the VAE optimizes. The first term is the reconstruction loss from the decoder. All the remaining KL divergences will make sure that the variational posteriors should be as close as their priors. For details of the derivation of the ELBO loss, please refer to the appendix of our paper.</a:t>
            </a:r>
          </a:p>
        </p:txBody>
      </p:sp>
      <p:sp>
        <p:nvSpPr>
          <p:cNvPr id="4" name="Slide Number Placeholder 3"/>
          <p:cNvSpPr>
            <a:spLocks noGrp="1"/>
          </p:cNvSpPr>
          <p:nvPr>
            <p:ph type="sldNum" sz="quarter" idx="5"/>
          </p:nvPr>
        </p:nvSpPr>
        <p:spPr/>
        <p:txBody>
          <a:bodyPr/>
          <a:lstStyle/>
          <a:p>
            <a:fld id="{CEFA16CB-AEBE-4616-A0C2-923B64A8254D}" type="slidenum">
              <a:rPr lang="en-US" smtClean="0"/>
              <a:pPr/>
              <a:t>19</a:t>
            </a:fld>
            <a:endParaRPr lang="en-US"/>
          </a:p>
        </p:txBody>
      </p:sp>
    </p:spTree>
    <p:extLst>
      <p:ext uri="{BB962C8B-B14F-4D97-AF65-F5344CB8AC3E}">
        <p14:creationId xmlns:p14="http://schemas.microsoft.com/office/powerpoint/2010/main" val="1072286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concatenate the latent codes to form </a:t>
            </a:r>
            <a:r>
              <a:rPr lang="en-US" dirty="0" err="1"/>
              <a:t>z_c</a:t>
            </a:r>
            <a:r>
              <a:rPr lang="en-US" dirty="0"/>
              <a:t> and send it to GAN to generate the factual and counterfactual outcomes.</a:t>
            </a:r>
          </a:p>
        </p:txBody>
      </p:sp>
      <p:sp>
        <p:nvSpPr>
          <p:cNvPr id="4" name="Slide Number Placeholder 3"/>
          <p:cNvSpPr>
            <a:spLocks noGrp="1"/>
          </p:cNvSpPr>
          <p:nvPr>
            <p:ph type="sldNum" sz="quarter" idx="5"/>
          </p:nvPr>
        </p:nvSpPr>
        <p:spPr/>
        <p:txBody>
          <a:bodyPr/>
          <a:lstStyle/>
          <a:p>
            <a:fld id="{CEFA16CB-AEBE-4616-A0C2-923B64A8254D}" type="slidenum">
              <a:rPr lang="en-US" smtClean="0"/>
              <a:pPr/>
              <a:t>20</a:t>
            </a:fld>
            <a:endParaRPr lang="en-US"/>
          </a:p>
        </p:txBody>
      </p:sp>
    </p:spTree>
    <p:extLst>
      <p:ext uri="{BB962C8B-B14F-4D97-AF65-F5344CB8AC3E}">
        <p14:creationId xmlns:p14="http://schemas.microsoft.com/office/powerpoint/2010/main" val="386485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course, she has a feature vector with all the important </a:t>
            </a:r>
            <a:r>
              <a:rPr lang="en-US" dirty="0" err="1"/>
              <a:t>chareceteristics</a:t>
            </a:r>
            <a:r>
              <a:rPr lang="en-US" dirty="0"/>
              <a:t> – age, Blood group etc.</a:t>
            </a:r>
          </a:p>
        </p:txBody>
      </p:sp>
      <p:sp>
        <p:nvSpPr>
          <p:cNvPr id="4" name="Slide Number Placeholder 3"/>
          <p:cNvSpPr>
            <a:spLocks noGrp="1"/>
          </p:cNvSpPr>
          <p:nvPr>
            <p:ph type="sldNum" sz="quarter" idx="5"/>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1989042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solidFill>
                  <a:schemeClr val="dk1"/>
                </a:solidFill>
              </a:rPr>
              <a:t>We also aim to increase the mutual information between the learned concatenated latent code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 and the generated output by the generator G(</a:t>
            </a:r>
            <a:r>
              <a:rPr lang="en-US" sz="1200" kern="0" dirty="0" err="1">
                <a:solidFill>
                  <a:schemeClr val="dk1"/>
                </a:solidFill>
              </a:rPr>
              <a:t>z</a:t>
            </a:r>
            <a:r>
              <a:rPr lang="en-US" sz="1200" kern="0" baseline="-25000" dirty="0" err="1">
                <a:solidFill>
                  <a:schemeClr val="dk1"/>
                </a:solidFill>
              </a:rPr>
              <a:t>G</a:t>
            </a:r>
            <a:r>
              <a:rPr lang="en-US" sz="1200" kern="0" dirty="0">
                <a:solidFill>
                  <a:schemeClr val="dk1"/>
                </a:solidFill>
              </a:rPr>
              <a:t>,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 </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21</a:t>
            </a:fld>
            <a:endParaRPr lang="en-US"/>
          </a:p>
        </p:txBody>
      </p:sp>
    </p:spTree>
    <p:extLst>
      <p:ext uri="{BB962C8B-B14F-4D97-AF65-F5344CB8AC3E}">
        <p14:creationId xmlns:p14="http://schemas.microsoft.com/office/powerpoint/2010/main" val="1721554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solidFill>
                  <a:schemeClr val="dk1"/>
                </a:solidFill>
              </a:rPr>
              <a:t>However, I(</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 G(</a:t>
            </a:r>
            <a:r>
              <a:rPr lang="en-US" sz="1200" kern="0" dirty="0" err="1">
                <a:solidFill>
                  <a:schemeClr val="dk1"/>
                </a:solidFill>
              </a:rPr>
              <a:t>z</a:t>
            </a:r>
            <a:r>
              <a:rPr lang="en-US" sz="1200" kern="0" baseline="-25000" dirty="0" err="1">
                <a:solidFill>
                  <a:schemeClr val="dk1"/>
                </a:solidFill>
              </a:rPr>
              <a:t>G</a:t>
            </a:r>
            <a:r>
              <a:rPr lang="en-US" sz="1200" kern="0" dirty="0">
                <a:solidFill>
                  <a:schemeClr val="dk1"/>
                </a:solidFill>
              </a:rPr>
              <a:t>,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  is intractable. Following </a:t>
            </a:r>
            <a:r>
              <a:rPr lang="en-US" sz="1200" kern="0" dirty="0" err="1">
                <a:solidFill>
                  <a:schemeClr val="dk1"/>
                </a:solidFill>
              </a:rPr>
              <a:t>infoGAN</a:t>
            </a:r>
            <a:r>
              <a:rPr lang="en-US" sz="1200" kern="0" dirty="0">
                <a:solidFill>
                  <a:schemeClr val="dk1"/>
                </a:solidFill>
              </a:rPr>
              <a:t> formulation, we utilize an auxiliary network Q  to estimate the mutual information. The complete GAN loss is here</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22</a:t>
            </a:fld>
            <a:endParaRPr lang="en-US"/>
          </a:p>
        </p:txBody>
      </p:sp>
    </p:spTree>
    <p:extLst>
      <p:ext uri="{BB962C8B-B14F-4D97-AF65-F5344CB8AC3E}">
        <p14:creationId xmlns:p14="http://schemas.microsoft.com/office/powerpoint/2010/main" val="2380954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Once we learn, the counterfactual outcome from GAN, we append that to the tuple X, t, factual and counterfactual outcome. Next we use TARNET to optimize for both factual and counterfactual outcomes.</a:t>
            </a:r>
          </a:p>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23</a:t>
            </a:fld>
            <a:endParaRPr lang="en-US"/>
          </a:p>
        </p:txBody>
      </p:sp>
    </p:spTree>
    <p:extLst>
      <p:ext uri="{BB962C8B-B14F-4D97-AF65-F5344CB8AC3E}">
        <p14:creationId xmlns:p14="http://schemas.microsoft.com/office/powerpoint/2010/main" val="3632322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ensure faster convergence, we incorporate the doubly robustness formulation by Jonsson. Traditionally, Logistic regression estimates it. We integrate the propensity score and an auxiliary network as neural networks.  Here is this full 4 headed network to ensure the doubly robustness.</a:t>
            </a:r>
          </a:p>
        </p:txBody>
      </p:sp>
      <p:sp>
        <p:nvSpPr>
          <p:cNvPr id="4" name="Slide Number Placeholder 3"/>
          <p:cNvSpPr>
            <a:spLocks noGrp="1"/>
          </p:cNvSpPr>
          <p:nvPr>
            <p:ph type="sldNum" sz="quarter" idx="5"/>
          </p:nvPr>
        </p:nvSpPr>
        <p:spPr/>
        <p:txBody>
          <a:bodyPr/>
          <a:lstStyle/>
          <a:p>
            <a:fld id="{CEFA16CB-AEBE-4616-A0C2-923B64A8254D}" type="slidenum">
              <a:rPr lang="en-US" smtClean="0"/>
              <a:pPr/>
              <a:t>24</a:t>
            </a:fld>
            <a:endParaRPr lang="en-US"/>
          </a:p>
        </p:txBody>
      </p:sp>
    </p:spTree>
    <p:extLst>
      <p:ext uri="{BB962C8B-B14F-4D97-AF65-F5344CB8AC3E}">
        <p14:creationId xmlns:p14="http://schemas.microsoft.com/office/powerpoint/2010/main" val="845780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the propensity loss to the potential loss that we computed earlier.</a:t>
            </a:r>
          </a:p>
        </p:txBody>
      </p:sp>
      <p:sp>
        <p:nvSpPr>
          <p:cNvPr id="4" name="Slide Number Placeholder 3"/>
          <p:cNvSpPr>
            <a:spLocks noGrp="1"/>
          </p:cNvSpPr>
          <p:nvPr>
            <p:ph type="sldNum" sz="quarter" idx="5"/>
          </p:nvPr>
        </p:nvSpPr>
        <p:spPr/>
        <p:txBody>
          <a:bodyPr/>
          <a:lstStyle/>
          <a:p>
            <a:fld id="{CEFA16CB-AEBE-4616-A0C2-923B64A8254D}" type="slidenum">
              <a:rPr lang="en-US" smtClean="0"/>
              <a:pPr/>
              <a:t>25</a:t>
            </a:fld>
            <a:endParaRPr lang="en-US"/>
          </a:p>
        </p:txBody>
      </p:sp>
    </p:spTree>
    <p:extLst>
      <p:ext uri="{BB962C8B-B14F-4D97-AF65-F5344CB8AC3E}">
        <p14:creationId xmlns:p14="http://schemas.microsoft.com/office/powerpoint/2010/main" val="1734244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measure the doubly robust outcomes with \pi and \mu as the propensity and auxiliary network respectively.</a:t>
            </a:r>
          </a:p>
        </p:txBody>
      </p:sp>
      <p:sp>
        <p:nvSpPr>
          <p:cNvPr id="4" name="Slide Number Placeholder 3"/>
          <p:cNvSpPr>
            <a:spLocks noGrp="1"/>
          </p:cNvSpPr>
          <p:nvPr>
            <p:ph type="sldNum" sz="quarter" idx="5"/>
          </p:nvPr>
        </p:nvSpPr>
        <p:spPr/>
        <p:txBody>
          <a:bodyPr/>
          <a:lstStyle/>
          <a:p>
            <a:fld id="{CEFA16CB-AEBE-4616-A0C2-923B64A8254D}" type="slidenum">
              <a:rPr lang="en-US" smtClean="0"/>
              <a:pPr/>
              <a:t>26</a:t>
            </a:fld>
            <a:endParaRPr lang="en-US"/>
          </a:p>
        </p:txBody>
      </p:sp>
    </p:spTree>
    <p:extLst>
      <p:ext uri="{BB962C8B-B14F-4D97-AF65-F5344CB8AC3E}">
        <p14:creationId xmlns:p14="http://schemas.microsoft.com/office/powerpoint/2010/main" val="3911874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doubly robust loss is computed in this manner.</a:t>
            </a:r>
          </a:p>
        </p:txBody>
      </p:sp>
      <p:sp>
        <p:nvSpPr>
          <p:cNvPr id="4" name="Slide Number Placeholder 3"/>
          <p:cNvSpPr>
            <a:spLocks noGrp="1"/>
          </p:cNvSpPr>
          <p:nvPr>
            <p:ph type="sldNum" sz="quarter" idx="5"/>
          </p:nvPr>
        </p:nvSpPr>
        <p:spPr/>
        <p:txBody>
          <a:bodyPr/>
          <a:lstStyle/>
          <a:p>
            <a:fld id="{CEFA16CB-AEBE-4616-A0C2-923B64A8254D}" type="slidenum">
              <a:rPr lang="en-US" smtClean="0"/>
              <a:pPr/>
              <a:t>27</a:t>
            </a:fld>
            <a:endParaRPr lang="en-US"/>
          </a:p>
        </p:txBody>
      </p:sp>
    </p:spTree>
    <p:extLst>
      <p:ext uri="{BB962C8B-B14F-4D97-AF65-F5344CB8AC3E}">
        <p14:creationId xmlns:p14="http://schemas.microsoft.com/office/powerpoint/2010/main" val="1251501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minimize the weighted loss of potential and doubly robust loss to optimize the network.</a:t>
            </a:r>
          </a:p>
        </p:txBody>
      </p:sp>
      <p:sp>
        <p:nvSpPr>
          <p:cNvPr id="4" name="Slide Number Placeholder 3"/>
          <p:cNvSpPr>
            <a:spLocks noGrp="1"/>
          </p:cNvSpPr>
          <p:nvPr>
            <p:ph type="sldNum" sz="quarter" idx="5"/>
          </p:nvPr>
        </p:nvSpPr>
        <p:spPr/>
        <p:txBody>
          <a:bodyPr/>
          <a:lstStyle/>
          <a:p>
            <a:fld id="{CEFA16CB-AEBE-4616-A0C2-923B64A8254D}" type="slidenum">
              <a:rPr lang="en-US" smtClean="0"/>
              <a:pPr/>
              <a:t>28</a:t>
            </a:fld>
            <a:endParaRPr lang="en-US"/>
          </a:p>
        </p:txBody>
      </p:sp>
    </p:spTree>
    <p:extLst>
      <p:ext uri="{BB962C8B-B14F-4D97-AF65-F5344CB8AC3E}">
        <p14:creationId xmlns:p14="http://schemas.microsoft.com/office/powerpoint/2010/main" val="1686117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 the performance metrics </a:t>
            </a:r>
            <a:r>
              <a:rPr lang="en-US" dirty="0" err="1"/>
              <a:t>interms</a:t>
            </a:r>
            <a:r>
              <a:rPr lang="en-US" dirty="0"/>
              <a:t> of  error </a:t>
            </a:r>
            <a:r>
              <a:rPr lang="en-US" dirty="0" err="1"/>
              <a:t>onAvg</a:t>
            </a:r>
            <a:r>
              <a:rPr lang="en-US" dirty="0"/>
              <a:t> treatment on treated, precision estimation of heterogenous effect, policy risk and avg treatment effect.</a:t>
            </a:r>
          </a:p>
        </p:txBody>
      </p:sp>
      <p:sp>
        <p:nvSpPr>
          <p:cNvPr id="4" name="Slide Number Placeholder 3"/>
          <p:cNvSpPr>
            <a:spLocks noGrp="1"/>
          </p:cNvSpPr>
          <p:nvPr>
            <p:ph type="sldNum" sz="quarter" idx="5"/>
          </p:nvPr>
        </p:nvSpPr>
        <p:spPr/>
        <p:txBody>
          <a:bodyPr/>
          <a:lstStyle/>
          <a:p>
            <a:fld id="{CEFA16CB-AEBE-4616-A0C2-923B64A8254D}" type="slidenum">
              <a:rPr lang="en-US" smtClean="0"/>
              <a:pPr/>
              <a:t>29</a:t>
            </a:fld>
            <a:endParaRPr lang="en-US"/>
          </a:p>
        </p:txBody>
      </p:sp>
    </p:spTree>
    <p:extLst>
      <p:ext uri="{BB962C8B-B14F-4D97-AF65-F5344CB8AC3E}">
        <p14:creationId xmlns:p14="http://schemas.microsoft.com/office/powerpoint/2010/main" val="2455206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result is on the basis of the simulated data from CEAVE. Even though, the data generation process of CEVAE is significantly different DR-VIDAL with doubly robustness performs the best for estimating the error of Average treatment effect. The Red plot indicates this.</a:t>
            </a:r>
          </a:p>
        </p:txBody>
      </p:sp>
      <p:sp>
        <p:nvSpPr>
          <p:cNvPr id="4" name="Slide Number Placeholder 3"/>
          <p:cNvSpPr>
            <a:spLocks noGrp="1"/>
          </p:cNvSpPr>
          <p:nvPr>
            <p:ph type="sldNum" sz="quarter" idx="5"/>
          </p:nvPr>
        </p:nvSpPr>
        <p:spPr/>
        <p:txBody>
          <a:bodyPr/>
          <a:lstStyle/>
          <a:p>
            <a:fld id="{CEFA16CB-AEBE-4616-A0C2-923B64A8254D}" type="slidenum">
              <a:rPr lang="en-US" smtClean="0"/>
              <a:pPr/>
              <a:t>30</a:t>
            </a:fld>
            <a:endParaRPr lang="en-US"/>
          </a:p>
        </p:txBody>
      </p:sp>
    </p:spTree>
    <p:extLst>
      <p:ext uri="{BB962C8B-B14F-4D97-AF65-F5344CB8AC3E}">
        <p14:creationId xmlns:p14="http://schemas.microsoft.com/office/powerpoint/2010/main" val="336420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she has a choice of medication A and medication B. </a:t>
            </a:r>
          </a:p>
        </p:txBody>
      </p:sp>
      <p:sp>
        <p:nvSpPr>
          <p:cNvPr id="4" name="Slide Number Placeholder 3"/>
          <p:cNvSpPr>
            <a:spLocks noGrp="1"/>
          </p:cNvSpPr>
          <p:nvPr>
            <p:ph type="sldNum" sz="quarter" idx="5"/>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3542623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generated the simulated data based on our model and compares the PEHE metric with GANITE. Here also DR-VIDAL with the doubly robustness performs the best.</a:t>
            </a:r>
          </a:p>
        </p:txBody>
      </p:sp>
      <p:sp>
        <p:nvSpPr>
          <p:cNvPr id="4" name="Slide Number Placeholder 3"/>
          <p:cNvSpPr>
            <a:spLocks noGrp="1"/>
          </p:cNvSpPr>
          <p:nvPr>
            <p:ph type="sldNum" sz="quarter" idx="5"/>
          </p:nvPr>
        </p:nvSpPr>
        <p:spPr/>
        <p:txBody>
          <a:bodyPr/>
          <a:lstStyle/>
          <a:p>
            <a:fld id="{CEFA16CB-AEBE-4616-A0C2-923B64A8254D}" type="slidenum">
              <a:rPr lang="en-US" smtClean="0"/>
              <a:pPr/>
              <a:t>31</a:t>
            </a:fld>
            <a:endParaRPr lang="en-US"/>
          </a:p>
        </p:txBody>
      </p:sp>
    </p:spTree>
    <p:extLst>
      <p:ext uri="{BB962C8B-B14F-4D97-AF65-F5344CB8AC3E}">
        <p14:creationId xmlns:p14="http://schemas.microsoft.com/office/powerpoint/2010/main" val="4224494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also perform the same experiment to estimate log(PEHE) metric.</a:t>
            </a:r>
          </a:p>
        </p:txBody>
      </p:sp>
      <p:sp>
        <p:nvSpPr>
          <p:cNvPr id="4" name="Slide Number Placeholder 3"/>
          <p:cNvSpPr>
            <a:spLocks noGrp="1"/>
          </p:cNvSpPr>
          <p:nvPr>
            <p:ph type="sldNum" sz="quarter" idx="5"/>
          </p:nvPr>
        </p:nvSpPr>
        <p:spPr/>
        <p:txBody>
          <a:bodyPr/>
          <a:lstStyle/>
          <a:p>
            <a:fld id="{CEFA16CB-AEBE-4616-A0C2-923B64A8254D}" type="slidenum">
              <a:rPr lang="en-US" smtClean="0"/>
              <a:pPr/>
              <a:t>32</a:t>
            </a:fld>
            <a:endParaRPr lang="en-US"/>
          </a:p>
        </p:txBody>
      </p:sp>
    </p:spTree>
    <p:extLst>
      <p:ext uri="{BB962C8B-B14F-4D97-AF65-F5344CB8AC3E}">
        <p14:creationId xmlns:p14="http://schemas.microsoft.com/office/powerpoint/2010/main" val="2782247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real world data, we use IHDP, JOBs and Twins</a:t>
            </a:r>
          </a:p>
        </p:txBody>
      </p:sp>
      <p:sp>
        <p:nvSpPr>
          <p:cNvPr id="4" name="Slide Number Placeholder 3"/>
          <p:cNvSpPr>
            <a:spLocks noGrp="1"/>
          </p:cNvSpPr>
          <p:nvPr>
            <p:ph type="sldNum" sz="quarter" idx="5"/>
          </p:nvPr>
        </p:nvSpPr>
        <p:spPr/>
        <p:txBody>
          <a:bodyPr/>
          <a:lstStyle/>
          <a:p>
            <a:fld id="{CEFA16CB-AEBE-4616-A0C2-923B64A8254D}" type="slidenum">
              <a:rPr lang="en-US" smtClean="0"/>
              <a:pPr/>
              <a:t>33</a:t>
            </a:fld>
            <a:endParaRPr lang="en-US"/>
          </a:p>
        </p:txBody>
      </p:sp>
    </p:spTree>
    <p:extLst>
      <p:ext uri="{BB962C8B-B14F-4D97-AF65-F5344CB8AC3E}">
        <p14:creationId xmlns:p14="http://schemas.microsoft.com/office/powerpoint/2010/main" val="3007958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 the ablation study and check that DR-VIDAL with doubly robust loss performs the best for all the datasets.</a:t>
            </a:r>
          </a:p>
        </p:txBody>
      </p:sp>
      <p:sp>
        <p:nvSpPr>
          <p:cNvPr id="4" name="Slide Number Placeholder 3"/>
          <p:cNvSpPr>
            <a:spLocks noGrp="1"/>
          </p:cNvSpPr>
          <p:nvPr>
            <p:ph type="sldNum" sz="quarter" idx="5"/>
          </p:nvPr>
        </p:nvSpPr>
        <p:spPr/>
        <p:txBody>
          <a:bodyPr/>
          <a:lstStyle/>
          <a:p>
            <a:fld id="{CEFA16CB-AEBE-4616-A0C2-923B64A8254D}" type="slidenum">
              <a:rPr lang="en-US" smtClean="0"/>
              <a:pPr/>
              <a:t>34</a:t>
            </a:fld>
            <a:endParaRPr lang="en-US"/>
          </a:p>
        </p:txBody>
      </p:sp>
    </p:spTree>
    <p:extLst>
      <p:ext uri="{BB962C8B-B14F-4D97-AF65-F5344CB8AC3E}">
        <p14:creationId xmlns:p14="http://schemas.microsoft.com/office/powerpoint/2010/main" val="1794370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tried to estimate the marginalized factual outcomes for t=0 and t=1. In all the datasets DR-VIDAL with doubly robustness, performs better than its non-doubly robustness variants.</a:t>
            </a:r>
          </a:p>
        </p:txBody>
      </p:sp>
      <p:sp>
        <p:nvSpPr>
          <p:cNvPr id="4" name="Slide Number Placeholder 3"/>
          <p:cNvSpPr>
            <a:spLocks noGrp="1"/>
          </p:cNvSpPr>
          <p:nvPr>
            <p:ph type="sldNum" sz="quarter" idx="5"/>
          </p:nvPr>
        </p:nvSpPr>
        <p:spPr/>
        <p:txBody>
          <a:bodyPr/>
          <a:lstStyle/>
          <a:p>
            <a:fld id="{CEFA16CB-AEBE-4616-A0C2-923B64A8254D}" type="slidenum">
              <a:rPr lang="en-US" smtClean="0"/>
              <a:pPr/>
              <a:t>35</a:t>
            </a:fld>
            <a:endParaRPr lang="en-US"/>
          </a:p>
        </p:txBody>
      </p:sp>
    </p:spTree>
    <p:extLst>
      <p:ext uri="{BB962C8B-B14F-4D97-AF65-F5344CB8AC3E}">
        <p14:creationId xmlns:p14="http://schemas.microsoft.com/office/powerpoint/2010/main" val="260357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the comprehensive comparison of performances in terms of PEHE and policy risk of DR-VIDAL with the other models. For IHDP and JOBs DR-VIDAL outperforms other models. For Twins, DR-VIDAL is comparable with others except GANITE.</a:t>
            </a:r>
          </a:p>
        </p:txBody>
      </p:sp>
      <p:sp>
        <p:nvSpPr>
          <p:cNvPr id="4" name="Slide Number Placeholder 3"/>
          <p:cNvSpPr>
            <a:spLocks noGrp="1"/>
          </p:cNvSpPr>
          <p:nvPr>
            <p:ph type="sldNum" sz="quarter" idx="5"/>
          </p:nvPr>
        </p:nvSpPr>
        <p:spPr/>
        <p:txBody>
          <a:bodyPr/>
          <a:lstStyle/>
          <a:p>
            <a:fld id="{CEFA16CB-AEBE-4616-A0C2-923B64A8254D}" type="slidenum">
              <a:rPr lang="en-US" smtClean="0"/>
              <a:pPr/>
              <a:t>36</a:t>
            </a:fld>
            <a:endParaRPr lang="en-US"/>
          </a:p>
        </p:txBody>
      </p:sp>
    </p:spTree>
    <p:extLst>
      <p:ext uri="{BB962C8B-B14F-4D97-AF65-F5344CB8AC3E}">
        <p14:creationId xmlns:p14="http://schemas.microsoft.com/office/powerpoint/2010/main" val="149090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compares the performance of DR-VIDAL with other models in terms of the error in average treatment effect and average treatment effect on the treated. DR-VIDAL shows comparable performance compared to other.</a:t>
            </a:r>
          </a:p>
        </p:txBody>
      </p:sp>
      <p:sp>
        <p:nvSpPr>
          <p:cNvPr id="4" name="Slide Number Placeholder 3"/>
          <p:cNvSpPr>
            <a:spLocks noGrp="1"/>
          </p:cNvSpPr>
          <p:nvPr>
            <p:ph type="sldNum" sz="quarter" idx="5"/>
          </p:nvPr>
        </p:nvSpPr>
        <p:spPr/>
        <p:txBody>
          <a:bodyPr/>
          <a:lstStyle/>
          <a:p>
            <a:fld id="{CEFA16CB-AEBE-4616-A0C2-923B64A8254D}" type="slidenum">
              <a:rPr lang="en-US" smtClean="0"/>
              <a:pPr/>
              <a:t>37</a:t>
            </a:fld>
            <a:endParaRPr lang="en-US"/>
          </a:p>
        </p:txBody>
      </p:sp>
    </p:spTree>
    <p:extLst>
      <p:ext uri="{BB962C8B-B14F-4D97-AF65-F5344CB8AC3E}">
        <p14:creationId xmlns:p14="http://schemas.microsoft.com/office/powerpoint/2010/main" val="2319041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we incorporated a causal graph to estimate individual treatment effect. We utilize a VAE to infer latent variables and GAN to estimate counterfactual outcomes. Finally, we utilize doubly robustness to </a:t>
            </a:r>
            <a:r>
              <a:rPr lang="en-US" dirty="0" err="1"/>
              <a:t>tarnet</a:t>
            </a:r>
            <a:r>
              <a:rPr lang="en-US" dirty="0"/>
              <a:t> with both factual and counterfactual outcomes for faster convergence. Refer to the </a:t>
            </a:r>
            <a:r>
              <a:rPr lang="en-US" dirty="0" err="1"/>
              <a:t>github</a:t>
            </a:r>
            <a:r>
              <a:rPr lang="en-US" dirty="0"/>
              <a:t> link for the code.</a:t>
            </a:r>
          </a:p>
        </p:txBody>
      </p:sp>
      <p:sp>
        <p:nvSpPr>
          <p:cNvPr id="4" name="Slide Number Placeholder 3"/>
          <p:cNvSpPr>
            <a:spLocks noGrp="1"/>
          </p:cNvSpPr>
          <p:nvPr>
            <p:ph type="sldNum" sz="quarter" idx="5"/>
          </p:nvPr>
        </p:nvSpPr>
        <p:spPr/>
        <p:txBody>
          <a:bodyPr/>
          <a:lstStyle/>
          <a:p>
            <a:fld id="{CEFA16CB-AEBE-4616-A0C2-923B64A8254D}" type="slidenum">
              <a:rPr lang="en-US" smtClean="0"/>
              <a:pPr/>
              <a:t>38</a:t>
            </a:fld>
            <a:endParaRPr lang="en-US"/>
          </a:p>
        </p:txBody>
      </p:sp>
    </p:spTree>
    <p:extLst>
      <p:ext uri="{BB962C8B-B14F-4D97-AF65-F5344CB8AC3E}">
        <p14:creationId xmlns:p14="http://schemas.microsoft.com/office/powerpoint/2010/main" val="4069151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has some limitations</a:t>
            </a:r>
          </a:p>
        </p:txBody>
      </p:sp>
      <p:sp>
        <p:nvSpPr>
          <p:cNvPr id="4" name="Slide Number Placeholder 3"/>
          <p:cNvSpPr>
            <a:spLocks noGrp="1"/>
          </p:cNvSpPr>
          <p:nvPr>
            <p:ph type="sldNum" sz="quarter" idx="5"/>
          </p:nvPr>
        </p:nvSpPr>
        <p:spPr/>
        <p:txBody>
          <a:bodyPr/>
          <a:lstStyle/>
          <a:p>
            <a:fld id="{CEFA16CB-AEBE-4616-A0C2-923B64A8254D}" type="slidenum">
              <a:rPr lang="en-US" smtClean="0"/>
              <a:pPr/>
              <a:t>39</a:t>
            </a:fld>
            <a:endParaRPr lang="en-US"/>
          </a:p>
        </p:txBody>
      </p:sp>
    </p:spTree>
    <p:extLst>
      <p:ext uri="{BB962C8B-B14F-4D97-AF65-F5344CB8AC3E}">
        <p14:creationId xmlns:p14="http://schemas.microsoft.com/office/powerpoint/2010/main" val="528245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CEFA16CB-AEBE-4616-A0C2-923B64A8254D}" type="slidenum">
              <a:rPr lang="en-US" smtClean="0"/>
              <a:pPr/>
              <a:t>41</a:t>
            </a:fld>
            <a:endParaRPr lang="en-US"/>
          </a:p>
        </p:txBody>
      </p:sp>
    </p:spTree>
    <p:extLst>
      <p:ext uri="{BB962C8B-B14F-4D97-AF65-F5344CB8AC3E}">
        <p14:creationId xmlns:p14="http://schemas.microsoft.com/office/powerpoint/2010/main" val="133198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represent this problem with this causal graph, where X is the features of Nancy, T is the treatment either of values 0 or 1 and Y is the desired outcome.</a:t>
            </a:r>
          </a:p>
        </p:txBody>
      </p:sp>
      <p:sp>
        <p:nvSpPr>
          <p:cNvPr id="4" name="Slide Number Placeholder 3"/>
          <p:cNvSpPr>
            <a:spLocks noGrp="1"/>
          </p:cNvSpPr>
          <p:nvPr>
            <p:ph type="sldNum" sz="quarter" idx="5"/>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243276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wish to measure this red path. How T causally affects Y?</a:t>
            </a:r>
          </a:p>
        </p:txBody>
      </p:sp>
      <p:sp>
        <p:nvSpPr>
          <p:cNvPr id="4" name="Slide Number Placeholder 3"/>
          <p:cNvSpPr>
            <a:spLocks noGrp="1"/>
          </p:cNvSpPr>
          <p:nvPr>
            <p:ph type="sldNum" sz="quarter" idx="5"/>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146056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is fundamentally challenging because at one point, we have only access to one outcome. Consider Nancy takes medicine B, T=1, and we observer the outcome Y1. So we wont be able to observe the outcome Y0 at the same time and measure whether medication B is better than medication A.</a:t>
            </a:r>
          </a:p>
        </p:txBody>
      </p:sp>
      <p:sp>
        <p:nvSpPr>
          <p:cNvPr id="4" name="Slide Number Placeholder 3"/>
          <p:cNvSpPr>
            <a:spLocks noGrp="1"/>
          </p:cNvSpPr>
          <p:nvPr>
            <p:ph type="sldNum" sz="quarter" idx="5"/>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038868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Y1 is the factual outcome and Y0 is the counterfactual outcome.</a:t>
            </a:r>
          </a:p>
        </p:txBody>
      </p:sp>
      <p:sp>
        <p:nvSpPr>
          <p:cNvPr id="4" name="Slide Number Placeholder 3"/>
          <p:cNvSpPr>
            <a:spLocks noGrp="1"/>
          </p:cNvSpPr>
          <p:nvPr>
            <p:ph type="sldNum" sz="quarter" idx="5"/>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360765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living in big data era</a:t>
            </a:r>
          </a:p>
        </p:txBody>
      </p:sp>
      <p:sp>
        <p:nvSpPr>
          <p:cNvPr id="4" name="Slide Number Placeholder 3"/>
          <p:cNvSpPr>
            <a:spLocks noGrp="1"/>
          </p:cNvSpPr>
          <p:nvPr>
            <p:ph type="sldNum" sz="quarter" idx="5"/>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371585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observational datasets, confounders and colliders can create biases. Confounders are </a:t>
            </a:r>
            <a:r>
              <a:rPr lang="en-US" altLang="en-US" sz="1200" dirty="0">
                <a:solidFill>
                  <a:schemeClr val="bg1"/>
                </a:solidFill>
                <a:latin typeface="Gentona SemiBold"/>
              </a:rPr>
              <a:t>Common cause of an outcome and a treatment and colliders are common  effect of an outcome and an treatment.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sz="1200" dirty="0">
              <a:solidFill>
                <a:schemeClr val="bg1"/>
              </a:solidFill>
              <a:latin typeface="Gentona SemiBold"/>
            </a:endParaRPr>
          </a:p>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1514807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AMIA 2019 Annual Symposium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11.jpe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2.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pic>
        <p:nvPicPr>
          <p:cNvPr id="7" name="Picture 6" descr="amia-logo_color.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3" Type="http://schemas.openxmlformats.org/officeDocument/2006/relationships/image" Target="../media/image49.emf"/><Relationship Id="rId18" Type="http://schemas.openxmlformats.org/officeDocument/2006/relationships/image" Target="../media/image54.emf"/><Relationship Id="rId26" Type="http://schemas.openxmlformats.org/officeDocument/2006/relationships/image" Target="../media/image62.emf"/><Relationship Id="rId3" Type="http://schemas.openxmlformats.org/officeDocument/2006/relationships/image" Target="../media/image39.emf"/><Relationship Id="rId21" Type="http://schemas.openxmlformats.org/officeDocument/2006/relationships/image" Target="../media/image57.emf"/><Relationship Id="rId34" Type="http://schemas.openxmlformats.org/officeDocument/2006/relationships/image" Target="../media/image26.png"/><Relationship Id="rId7" Type="http://schemas.openxmlformats.org/officeDocument/2006/relationships/image" Target="../media/image43.emf"/><Relationship Id="rId12" Type="http://schemas.openxmlformats.org/officeDocument/2006/relationships/image" Target="../media/image48.emf"/><Relationship Id="rId17" Type="http://schemas.openxmlformats.org/officeDocument/2006/relationships/image" Target="../media/image53.emf"/><Relationship Id="rId25" Type="http://schemas.openxmlformats.org/officeDocument/2006/relationships/image" Target="../media/image61.emf"/><Relationship Id="rId33" Type="http://schemas.openxmlformats.org/officeDocument/2006/relationships/image" Target="../media/image68.emf"/><Relationship Id="rId2" Type="http://schemas.openxmlformats.org/officeDocument/2006/relationships/notesSlide" Target="../notesSlides/notesSlide17.xml"/><Relationship Id="rId16" Type="http://schemas.openxmlformats.org/officeDocument/2006/relationships/image" Target="../media/image52.emf"/><Relationship Id="rId20" Type="http://schemas.openxmlformats.org/officeDocument/2006/relationships/image" Target="../media/image56.emf"/><Relationship Id="rId29" Type="http://schemas.openxmlformats.org/officeDocument/2006/relationships/image" Target="../media/image65.emf"/><Relationship Id="rId1" Type="http://schemas.openxmlformats.org/officeDocument/2006/relationships/slideLayout" Target="../slideLayouts/slideLayout3.xml"/><Relationship Id="rId6" Type="http://schemas.openxmlformats.org/officeDocument/2006/relationships/image" Target="../media/image42.emf"/><Relationship Id="rId11" Type="http://schemas.openxmlformats.org/officeDocument/2006/relationships/image" Target="../media/image47.emf"/><Relationship Id="rId24" Type="http://schemas.openxmlformats.org/officeDocument/2006/relationships/image" Target="../media/image60.emf"/><Relationship Id="rId32" Type="http://schemas.openxmlformats.org/officeDocument/2006/relationships/image" Target="../media/image38.png"/><Relationship Id="rId5" Type="http://schemas.openxmlformats.org/officeDocument/2006/relationships/image" Target="../media/image41.emf"/><Relationship Id="rId15" Type="http://schemas.openxmlformats.org/officeDocument/2006/relationships/image" Target="../media/image51.emf"/><Relationship Id="rId23" Type="http://schemas.openxmlformats.org/officeDocument/2006/relationships/image" Target="../media/image59.emf"/><Relationship Id="rId28" Type="http://schemas.openxmlformats.org/officeDocument/2006/relationships/image" Target="../media/image64.emf"/><Relationship Id="rId10" Type="http://schemas.openxmlformats.org/officeDocument/2006/relationships/image" Target="../media/image46.emf"/><Relationship Id="rId19" Type="http://schemas.openxmlformats.org/officeDocument/2006/relationships/image" Target="../media/image55.emf"/><Relationship Id="rId31" Type="http://schemas.openxmlformats.org/officeDocument/2006/relationships/image" Target="../media/image67.emf"/><Relationship Id="rId4" Type="http://schemas.openxmlformats.org/officeDocument/2006/relationships/image" Target="../media/image40.emf"/><Relationship Id="rId9" Type="http://schemas.openxmlformats.org/officeDocument/2006/relationships/image" Target="../media/image45.emf"/><Relationship Id="rId14" Type="http://schemas.openxmlformats.org/officeDocument/2006/relationships/image" Target="../media/image50.emf"/><Relationship Id="rId22" Type="http://schemas.openxmlformats.org/officeDocument/2006/relationships/image" Target="../media/image58.emf"/><Relationship Id="rId27" Type="http://schemas.openxmlformats.org/officeDocument/2006/relationships/image" Target="../media/image63.emf"/><Relationship Id="rId30" Type="http://schemas.openxmlformats.org/officeDocument/2006/relationships/image" Target="../media/image66.emf"/><Relationship Id="rId8" Type="http://schemas.openxmlformats.org/officeDocument/2006/relationships/image" Target="../media/image44.emf"/></Relationships>
</file>

<file path=ppt/slides/_rels/slide19.xml.rels><?xml version="1.0" encoding="UTF-8" standalone="yes"?>
<Relationships xmlns="http://schemas.openxmlformats.org/package/2006/relationships"><Relationship Id="rId13" Type="http://schemas.openxmlformats.org/officeDocument/2006/relationships/image" Target="../media/image44.emf"/><Relationship Id="rId18" Type="http://schemas.openxmlformats.org/officeDocument/2006/relationships/image" Target="../media/image49.emf"/><Relationship Id="rId26" Type="http://schemas.openxmlformats.org/officeDocument/2006/relationships/image" Target="../media/image57.emf"/><Relationship Id="rId39" Type="http://schemas.openxmlformats.org/officeDocument/2006/relationships/image" Target="../media/image75.emf"/><Relationship Id="rId21" Type="http://schemas.openxmlformats.org/officeDocument/2006/relationships/image" Target="../media/image52.emf"/><Relationship Id="rId34" Type="http://schemas.openxmlformats.org/officeDocument/2006/relationships/image" Target="../media/image70.emf"/><Relationship Id="rId42" Type="http://schemas.openxmlformats.org/officeDocument/2006/relationships/image" Target="../media/image26.png"/><Relationship Id="rId7" Type="http://schemas.openxmlformats.org/officeDocument/2006/relationships/image" Target="../media/image67.emf"/><Relationship Id="rId2" Type="http://schemas.openxmlformats.org/officeDocument/2006/relationships/notesSlide" Target="../notesSlides/notesSlide18.xml"/><Relationship Id="rId16" Type="http://schemas.openxmlformats.org/officeDocument/2006/relationships/image" Target="../media/image47.emf"/><Relationship Id="rId20" Type="http://schemas.openxmlformats.org/officeDocument/2006/relationships/image" Target="../media/image51.emf"/><Relationship Id="rId29" Type="http://schemas.openxmlformats.org/officeDocument/2006/relationships/image" Target="../media/image60.emf"/><Relationship Id="rId41" Type="http://schemas.openxmlformats.org/officeDocument/2006/relationships/image" Target="../media/image77.emf"/><Relationship Id="rId1" Type="http://schemas.openxmlformats.org/officeDocument/2006/relationships/slideLayout" Target="../slideLayouts/slideLayout3.xml"/><Relationship Id="rId6" Type="http://schemas.openxmlformats.org/officeDocument/2006/relationships/image" Target="../media/image66.emf"/><Relationship Id="rId11" Type="http://schemas.openxmlformats.org/officeDocument/2006/relationships/image" Target="../media/image42.emf"/><Relationship Id="rId24" Type="http://schemas.openxmlformats.org/officeDocument/2006/relationships/image" Target="../media/image55.emf"/><Relationship Id="rId32" Type="http://schemas.openxmlformats.org/officeDocument/2006/relationships/image" Target="../media/image63.emf"/><Relationship Id="rId37" Type="http://schemas.openxmlformats.org/officeDocument/2006/relationships/image" Target="../media/image73.emf"/><Relationship Id="rId40" Type="http://schemas.openxmlformats.org/officeDocument/2006/relationships/image" Target="../media/image76.emf"/><Relationship Id="rId5" Type="http://schemas.openxmlformats.org/officeDocument/2006/relationships/image" Target="../media/image65.emf"/><Relationship Id="rId15" Type="http://schemas.openxmlformats.org/officeDocument/2006/relationships/image" Target="../media/image46.emf"/><Relationship Id="rId23" Type="http://schemas.openxmlformats.org/officeDocument/2006/relationships/image" Target="../media/image54.emf"/><Relationship Id="rId28" Type="http://schemas.openxmlformats.org/officeDocument/2006/relationships/image" Target="../media/image59.emf"/><Relationship Id="rId36" Type="http://schemas.openxmlformats.org/officeDocument/2006/relationships/image" Target="../media/image72.emf"/><Relationship Id="rId10" Type="http://schemas.openxmlformats.org/officeDocument/2006/relationships/image" Target="../media/image41.emf"/><Relationship Id="rId19" Type="http://schemas.openxmlformats.org/officeDocument/2006/relationships/image" Target="../media/image50.emf"/><Relationship Id="rId31" Type="http://schemas.openxmlformats.org/officeDocument/2006/relationships/image" Target="../media/image62.emf"/><Relationship Id="rId4" Type="http://schemas.openxmlformats.org/officeDocument/2006/relationships/image" Target="../media/image64.emf"/><Relationship Id="rId9" Type="http://schemas.openxmlformats.org/officeDocument/2006/relationships/image" Target="../media/image40.emf"/><Relationship Id="rId14" Type="http://schemas.openxmlformats.org/officeDocument/2006/relationships/image" Target="../media/image45.emf"/><Relationship Id="rId22" Type="http://schemas.openxmlformats.org/officeDocument/2006/relationships/image" Target="../media/image53.emf"/><Relationship Id="rId27" Type="http://schemas.openxmlformats.org/officeDocument/2006/relationships/image" Target="../media/image58.emf"/><Relationship Id="rId30" Type="http://schemas.openxmlformats.org/officeDocument/2006/relationships/image" Target="../media/image61.emf"/><Relationship Id="rId35" Type="http://schemas.openxmlformats.org/officeDocument/2006/relationships/image" Target="../media/image71.emf"/><Relationship Id="rId8" Type="http://schemas.openxmlformats.org/officeDocument/2006/relationships/image" Target="../media/image39.emf"/><Relationship Id="rId3" Type="http://schemas.openxmlformats.org/officeDocument/2006/relationships/image" Target="../media/image69.png"/><Relationship Id="rId12" Type="http://schemas.openxmlformats.org/officeDocument/2006/relationships/image" Target="../media/image43.emf"/><Relationship Id="rId17" Type="http://schemas.openxmlformats.org/officeDocument/2006/relationships/image" Target="../media/image48.emf"/><Relationship Id="rId25" Type="http://schemas.openxmlformats.org/officeDocument/2006/relationships/image" Target="../media/image56.emf"/><Relationship Id="rId33" Type="http://schemas.openxmlformats.org/officeDocument/2006/relationships/image" Target="../media/image68.emf"/><Relationship Id="rId38" Type="http://schemas.openxmlformats.org/officeDocument/2006/relationships/image" Target="../media/image74.emf"/></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3" Type="http://schemas.openxmlformats.org/officeDocument/2006/relationships/image" Target="../media/image49.emf"/><Relationship Id="rId18" Type="http://schemas.openxmlformats.org/officeDocument/2006/relationships/image" Target="../media/image54.emf"/><Relationship Id="rId26" Type="http://schemas.openxmlformats.org/officeDocument/2006/relationships/image" Target="../media/image62.emf"/><Relationship Id="rId3" Type="http://schemas.openxmlformats.org/officeDocument/2006/relationships/image" Target="../media/image39.emf"/><Relationship Id="rId21" Type="http://schemas.openxmlformats.org/officeDocument/2006/relationships/image" Target="../media/image57.emf"/><Relationship Id="rId34" Type="http://schemas.openxmlformats.org/officeDocument/2006/relationships/image" Target="../media/image80.png"/><Relationship Id="rId7" Type="http://schemas.openxmlformats.org/officeDocument/2006/relationships/image" Target="../media/image43.emf"/><Relationship Id="rId12" Type="http://schemas.openxmlformats.org/officeDocument/2006/relationships/image" Target="../media/image48.emf"/><Relationship Id="rId17" Type="http://schemas.openxmlformats.org/officeDocument/2006/relationships/image" Target="../media/image53.emf"/><Relationship Id="rId25" Type="http://schemas.openxmlformats.org/officeDocument/2006/relationships/image" Target="../media/image61.emf"/><Relationship Id="rId33"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52.emf"/><Relationship Id="rId20" Type="http://schemas.openxmlformats.org/officeDocument/2006/relationships/image" Target="../media/image56.emf"/><Relationship Id="rId29" Type="http://schemas.openxmlformats.org/officeDocument/2006/relationships/image" Target="../media/image65.emf"/><Relationship Id="rId1" Type="http://schemas.openxmlformats.org/officeDocument/2006/relationships/slideLayout" Target="../slideLayouts/slideLayout3.xml"/><Relationship Id="rId6" Type="http://schemas.openxmlformats.org/officeDocument/2006/relationships/image" Target="../media/image42.emf"/><Relationship Id="rId11" Type="http://schemas.openxmlformats.org/officeDocument/2006/relationships/image" Target="../media/image47.emf"/><Relationship Id="rId24" Type="http://schemas.openxmlformats.org/officeDocument/2006/relationships/image" Target="../media/image60.emf"/><Relationship Id="rId32" Type="http://schemas.openxmlformats.org/officeDocument/2006/relationships/image" Target="../media/image78.png"/><Relationship Id="rId5" Type="http://schemas.openxmlformats.org/officeDocument/2006/relationships/image" Target="../media/image41.emf"/><Relationship Id="rId15" Type="http://schemas.openxmlformats.org/officeDocument/2006/relationships/image" Target="../media/image51.emf"/><Relationship Id="rId23" Type="http://schemas.openxmlformats.org/officeDocument/2006/relationships/image" Target="../media/image59.emf"/><Relationship Id="rId28" Type="http://schemas.openxmlformats.org/officeDocument/2006/relationships/image" Target="../media/image64.emf"/><Relationship Id="rId10" Type="http://schemas.openxmlformats.org/officeDocument/2006/relationships/image" Target="../media/image46.emf"/><Relationship Id="rId19" Type="http://schemas.openxmlformats.org/officeDocument/2006/relationships/image" Target="../media/image55.emf"/><Relationship Id="rId31" Type="http://schemas.openxmlformats.org/officeDocument/2006/relationships/image" Target="../media/image67.emf"/><Relationship Id="rId4" Type="http://schemas.openxmlformats.org/officeDocument/2006/relationships/image" Target="../media/image40.emf"/><Relationship Id="rId9" Type="http://schemas.openxmlformats.org/officeDocument/2006/relationships/image" Target="../media/image45.emf"/><Relationship Id="rId14" Type="http://schemas.openxmlformats.org/officeDocument/2006/relationships/image" Target="../media/image50.emf"/><Relationship Id="rId22" Type="http://schemas.openxmlformats.org/officeDocument/2006/relationships/image" Target="../media/image58.emf"/><Relationship Id="rId27" Type="http://schemas.openxmlformats.org/officeDocument/2006/relationships/image" Target="../media/image63.emf"/><Relationship Id="rId30" Type="http://schemas.openxmlformats.org/officeDocument/2006/relationships/image" Target="../media/image66.emf"/><Relationship Id="rId35" Type="http://schemas.openxmlformats.org/officeDocument/2006/relationships/image" Target="../media/image26.png"/><Relationship Id="rId8" Type="http://schemas.openxmlformats.org/officeDocument/2006/relationships/image" Target="../media/image44.emf"/></Relationships>
</file>

<file path=ppt/slides/_rels/slide21.xml.rels><?xml version="1.0" encoding="UTF-8" standalone="yes"?>
<Relationships xmlns="http://schemas.openxmlformats.org/package/2006/relationships"><Relationship Id="rId13" Type="http://schemas.openxmlformats.org/officeDocument/2006/relationships/image" Target="../media/image49.emf"/><Relationship Id="rId18" Type="http://schemas.openxmlformats.org/officeDocument/2006/relationships/image" Target="../media/image54.emf"/><Relationship Id="rId26" Type="http://schemas.openxmlformats.org/officeDocument/2006/relationships/image" Target="../media/image62.emf"/><Relationship Id="rId3" Type="http://schemas.openxmlformats.org/officeDocument/2006/relationships/image" Target="../media/image39.emf"/><Relationship Id="rId21" Type="http://schemas.openxmlformats.org/officeDocument/2006/relationships/image" Target="../media/image57.emf"/><Relationship Id="rId34" Type="http://schemas.openxmlformats.org/officeDocument/2006/relationships/image" Target="../media/image80.png"/><Relationship Id="rId7" Type="http://schemas.openxmlformats.org/officeDocument/2006/relationships/image" Target="../media/image43.emf"/><Relationship Id="rId12" Type="http://schemas.openxmlformats.org/officeDocument/2006/relationships/image" Target="../media/image48.emf"/><Relationship Id="rId17" Type="http://schemas.openxmlformats.org/officeDocument/2006/relationships/image" Target="../media/image53.emf"/><Relationship Id="rId25" Type="http://schemas.openxmlformats.org/officeDocument/2006/relationships/image" Target="../media/image61.emf"/><Relationship Id="rId33" Type="http://schemas.openxmlformats.org/officeDocument/2006/relationships/image" Target="../media/image79.png"/><Relationship Id="rId2" Type="http://schemas.openxmlformats.org/officeDocument/2006/relationships/notesSlide" Target="../notesSlides/notesSlide20.xml"/><Relationship Id="rId16" Type="http://schemas.openxmlformats.org/officeDocument/2006/relationships/image" Target="../media/image52.emf"/><Relationship Id="rId20" Type="http://schemas.openxmlformats.org/officeDocument/2006/relationships/image" Target="../media/image56.emf"/><Relationship Id="rId29" Type="http://schemas.openxmlformats.org/officeDocument/2006/relationships/image" Target="../media/image65.emf"/><Relationship Id="rId1" Type="http://schemas.openxmlformats.org/officeDocument/2006/relationships/slideLayout" Target="../slideLayouts/slideLayout3.xml"/><Relationship Id="rId6" Type="http://schemas.openxmlformats.org/officeDocument/2006/relationships/image" Target="../media/image42.emf"/><Relationship Id="rId11" Type="http://schemas.openxmlformats.org/officeDocument/2006/relationships/image" Target="../media/image47.emf"/><Relationship Id="rId24" Type="http://schemas.openxmlformats.org/officeDocument/2006/relationships/image" Target="../media/image60.emf"/><Relationship Id="rId32" Type="http://schemas.openxmlformats.org/officeDocument/2006/relationships/image" Target="../media/image78.png"/><Relationship Id="rId5" Type="http://schemas.openxmlformats.org/officeDocument/2006/relationships/image" Target="../media/image41.emf"/><Relationship Id="rId15" Type="http://schemas.openxmlformats.org/officeDocument/2006/relationships/image" Target="../media/image51.emf"/><Relationship Id="rId23" Type="http://schemas.openxmlformats.org/officeDocument/2006/relationships/image" Target="../media/image59.emf"/><Relationship Id="rId28" Type="http://schemas.openxmlformats.org/officeDocument/2006/relationships/image" Target="../media/image64.emf"/><Relationship Id="rId36" Type="http://schemas.openxmlformats.org/officeDocument/2006/relationships/image" Target="../media/image26.png"/><Relationship Id="rId10" Type="http://schemas.openxmlformats.org/officeDocument/2006/relationships/image" Target="../media/image46.emf"/><Relationship Id="rId19" Type="http://schemas.openxmlformats.org/officeDocument/2006/relationships/image" Target="../media/image55.emf"/><Relationship Id="rId31" Type="http://schemas.openxmlformats.org/officeDocument/2006/relationships/image" Target="../media/image67.emf"/><Relationship Id="rId4" Type="http://schemas.openxmlformats.org/officeDocument/2006/relationships/image" Target="../media/image40.emf"/><Relationship Id="rId9" Type="http://schemas.openxmlformats.org/officeDocument/2006/relationships/image" Target="../media/image45.emf"/><Relationship Id="rId14" Type="http://schemas.openxmlformats.org/officeDocument/2006/relationships/image" Target="../media/image50.emf"/><Relationship Id="rId22" Type="http://schemas.openxmlformats.org/officeDocument/2006/relationships/image" Target="../media/image58.emf"/><Relationship Id="rId27" Type="http://schemas.openxmlformats.org/officeDocument/2006/relationships/image" Target="../media/image63.emf"/><Relationship Id="rId30" Type="http://schemas.openxmlformats.org/officeDocument/2006/relationships/image" Target="../media/image66.emf"/><Relationship Id="rId35" Type="http://schemas.openxmlformats.org/officeDocument/2006/relationships/image" Target="../media/image81.png"/><Relationship Id="rId8" Type="http://schemas.openxmlformats.org/officeDocument/2006/relationships/image" Target="../media/image44.emf"/></Relationships>
</file>

<file path=ppt/slides/_rels/slide22.xml.rels><?xml version="1.0" encoding="UTF-8" standalone="yes"?>
<Relationships xmlns="http://schemas.openxmlformats.org/package/2006/relationships"><Relationship Id="rId13" Type="http://schemas.openxmlformats.org/officeDocument/2006/relationships/image" Target="../media/image49.emf"/><Relationship Id="rId18" Type="http://schemas.openxmlformats.org/officeDocument/2006/relationships/image" Target="../media/image54.emf"/><Relationship Id="rId26" Type="http://schemas.openxmlformats.org/officeDocument/2006/relationships/image" Target="../media/image62.emf"/><Relationship Id="rId3" Type="http://schemas.openxmlformats.org/officeDocument/2006/relationships/image" Target="../media/image39.emf"/><Relationship Id="rId21" Type="http://schemas.openxmlformats.org/officeDocument/2006/relationships/image" Target="../media/image57.emf"/><Relationship Id="rId34" Type="http://schemas.openxmlformats.org/officeDocument/2006/relationships/image" Target="../media/image26.png"/><Relationship Id="rId7" Type="http://schemas.openxmlformats.org/officeDocument/2006/relationships/image" Target="../media/image43.emf"/><Relationship Id="rId12" Type="http://schemas.openxmlformats.org/officeDocument/2006/relationships/image" Target="../media/image48.emf"/><Relationship Id="rId17" Type="http://schemas.openxmlformats.org/officeDocument/2006/relationships/image" Target="../media/image53.emf"/><Relationship Id="rId25" Type="http://schemas.openxmlformats.org/officeDocument/2006/relationships/image" Target="../media/image61.emf"/><Relationship Id="rId33" Type="http://schemas.openxmlformats.org/officeDocument/2006/relationships/image" Target="../media/image82.png"/><Relationship Id="rId2" Type="http://schemas.openxmlformats.org/officeDocument/2006/relationships/notesSlide" Target="../notesSlides/notesSlide21.xml"/><Relationship Id="rId16" Type="http://schemas.openxmlformats.org/officeDocument/2006/relationships/image" Target="../media/image52.emf"/><Relationship Id="rId20" Type="http://schemas.openxmlformats.org/officeDocument/2006/relationships/image" Target="../media/image56.emf"/><Relationship Id="rId29" Type="http://schemas.openxmlformats.org/officeDocument/2006/relationships/image" Target="../media/image65.emf"/><Relationship Id="rId1" Type="http://schemas.openxmlformats.org/officeDocument/2006/relationships/slideLayout" Target="../slideLayouts/slideLayout3.xml"/><Relationship Id="rId6" Type="http://schemas.openxmlformats.org/officeDocument/2006/relationships/image" Target="../media/image42.emf"/><Relationship Id="rId11" Type="http://schemas.openxmlformats.org/officeDocument/2006/relationships/image" Target="../media/image47.emf"/><Relationship Id="rId24" Type="http://schemas.openxmlformats.org/officeDocument/2006/relationships/image" Target="../media/image60.emf"/><Relationship Id="rId32" Type="http://schemas.openxmlformats.org/officeDocument/2006/relationships/image" Target="../media/image81.png"/><Relationship Id="rId5" Type="http://schemas.openxmlformats.org/officeDocument/2006/relationships/image" Target="../media/image41.emf"/><Relationship Id="rId15" Type="http://schemas.openxmlformats.org/officeDocument/2006/relationships/image" Target="../media/image51.emf"/><Relationship Id="rId23" Type="http://schemas.openxmlformats.org/officeDocument/2006/relationships/image" Target="../media/image59.emf"/><Relationship Id="rId28" Type="http://schemas.openxmlformats.org/officeDocument/2006/relationships/image" Target="../media/image64.emf"/><Relationship Id="rId10" Type="http://schemas.openxmlformats.org/officeDocument/2006/relationships/image" Target="../media/image46.emf"/><Relationship Id="rId19" Type="http://schemas.openxmlformats.org/officeDocument/2006/relationships/image" Target="../media/image55.emf"/><Relationship Id="rId31" Type="http://schemas.openxmlformats.org/officeDocument/2006/relationships/image" Target="../media/image67.emf"/><Relationship Id="rId4" Type="http://schemas.openxmlformats.org/officeDocument/2006/relationships/image" Target="../media/image40.emf"/><Relationship Id="rId9" Type="http://schemas.openxmlformats.org/officeDocument/2006/relationships/image" Target="../media/image45.emf"/><Relationship Id="rId14" Type="http://schemas.openxmlformats.org/officeDocument/2006/relationships/image" Target="../media/image50.emf"/><Relationship Id="rId22" Type="http://schemas.openxmlformats.org/officeDocument/2006/relationships/image" Target="../media/image58.emf"/><Relationship Id="rId27" Type="http://schemas.openxmlformats.org/officeDocument/2006/relationships/image" Target="../media/image63.emf"/><Relationship Id="rId30" Type="http://schemas.openxmlformats.org/officeDocument/2006/relationships/image" Target="../media/image66.emf"/><Relationship Id="rId8"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85.png"/><Relationship Id="rId4" Type="http://schemas.openxmlformats.org/officeDocument/2006/relationships/image" Target="../media/image84.emf"/></Relationships>
</file>

<file path=ppt/slides/_rels/slide24.x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emf"/><Relationship Id="rId4" Type="http://schemas.openxmlformats.org/officeDocument/2006/relationships/image" Target="../media/image87.emf"/></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6.emf"/><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8.emf"/><Relationship Id="rId4" Type="http://schemas.openxmlformats.org/officeDocument/2006/relationships/image" Target="../media/image87.emf"/></Relationships>
</file>

<file path=ppt/slides/_rels/slide2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94.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5.emf"/><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4.png"/><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01.emf"/></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03.emf"/></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04.emf"/></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png"/><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2" Type="http://schemas.openxmlformats.org/officeDocument/2006/relationships/notesSlide" Target="../notesSlides/notesSlide37.xml"/><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91.emf"/><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30.emf"/><Relationship Id="rId4" Type="http://schemas.openxmlformats.org/officeDocument/2006/relationships/image" Target="../media/image29.emf"/></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0.png"/><Relationship Id="rId7" Type="http://schemas.openxmlformats.org/officeDocument/2006/relationships/image" Target="../media/image25.jp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12.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30.emf"/><Relationship Id="rId4" Type="http://schemas.openxmlformats.org/officeDocument/2006/relationships/image" Target="../media/image29.emf"/></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30.emf"/><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30.emf"/><Relationship Id="rId4" Type="http://schemas.openxmlformats.org/officeDocument/2006/relationships/image" Target="../media/image29.emf"/></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30.emf"/><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85275" y="2619231"/>
            <a:ext cx="7151428" cy="1174681"/>
          </a:xfrm>
        </p:spPr>
        <p:txBody>
          <a:bodyPr/>
          <a:lstStyle/>
          <a:p>
            <a:r>
              <a:rPr lang="en" sz="1400" dirty="0">
                <a:solidFill>
                  <a:schemeClr val="dk1"/>
                </a:solidFill>
              </a:rPr>
              <a:t>Shantanu Ghosh, </a:t>
            </a:r>
          </a:p>
          <a:p>
            <a:r>
              <a:rPr lang="en" sz="1050" dirty="0">
                <a:solidFill>
                  <a:schemeClr val="dk1"/>
                </a:solidFill>
              </a:rPr>
              <a:t>University of Pittsburgh</a:t>
            </a:r>
          </a:p>
          <a:p>
            <a:r>
              <a:rPr lang="en" sz="1400" dirty="0">
                <a:solidFill>
                  <a:schemeClr val="dk1"/>
                </a:solidFill>
              </a:rPr>
              <a:t>Zheng Feng, Jiang </a:t>
            </a:r>
            <a:r>
              <a:rPr lang="en" sz="1400" dirty="0" err="1">
                <a:solidFill>
                  <a:schemeClr val="dk1"/>
                </a:solidFill>
              </a:rPr>
              <a:t>Bian</a:t>
            </a:r>
            <a:r>
              <a:rPr lang="en" sz="1400" dirty="0">
                <a:solidFill>
                  <a:schemeClr val="dk1"/>
                </a:solidFill>
              </a:rPr>
              <a:t>, Kevin Butler, Mattia Prosperi </a:t>
            </a:r>
            <a:r>
              <a:rPr lang="en-US" dirty="0"/>
              <a:t>	</a:t>
            </a:r>
          </a:p>
          <a:p>
            <a:r>
              <a:rPr lang="en" sz="1050" dirty="0">
                <a:solidFill>
                  <a:schemeClr val="dk1"/>
                </a:solidFill>
              </a:rPr>
              <a:t>University of Florida</a:t>
            </a:r>
          </a:p>
          <a:p>
            <a:r>
              <a:rPr lang="en-US" dirty="0"/>
              <a:t>			</a:t>
            </a:r>
            <a:endParaRPr lang="en-US" dirty="0">
              <a:highlight>
                <a:srgbClr val="FFFF00"/>
              </a:highlight>
            </a:endParaRP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a:xfrm>
            <a:off x="549275" y="917173"/>
            <a:ext cx="7964045" cy="1607097"/>
          </a:xfrm>
        </p:spPr>
        <p:txBody>
          <a:bodyPr/>
          <a:lstStyle/>
          <a:p>
            <a:endParaRPr lang="en-US" sz="2000" dirty="0"/>
          </a:p>
          <a:p>
            <a:pPr>
              <a:lnSpc>
                <a:spcPct val="115000"/>
              </a:lnSpc>
              <a:spcBef>
                <a:spcPts val="1600"/>
              </a:spcBef>
              <a:spcAft>
                <a:spcPts val="1600"/>
              </a:spcAft>
              <a:buClr>
                <a:schemeClr val="dk1"/>
              </a:buClr>
              <a:buSzPts val="1100"/>
            </a:pPr>
            <a:r>
              <a:rPr lang="en-US" sz="2000" dirty="0"/>
              <a:t>DR-VIDAL - Doubly Robust Variational Information theoretic Deep Adversarial Learning for Counterfactual Prediction and Treatment Effect Estimation</a:t>
            </a:r>
          </a:p>
          <a:p>
            <a:pPr lvl="1"/>
            <a:r>
              <a:rPr lang="en-US" dirty="0"/>
              <a:t>S90</a:t>
            </a:r>
          </a:p>
        </p:txBody>
      </p:sp>
      <p:pic>
        <p:nvPicPr>
          <p:cNvPr id="6" name="Google Shape;57;p13">
            <a:extLst>
              <a:ext uri="{FF2B5EF4-FFF2-40B4-BE49-F238E27FC236}">
                <a16:creationId xmlns:a16="http://schemas.microsoft.com/office/drawing/2014/main" id="{626BA967-DEFA-37C5-AF83-8AE58526AE6A}"/>
              </a:ext>
            </a:extLst>
          </p:cNvPr>
          <p:cNvPicPr preferRelativeResize="0"/>
          <p:nvPr/>
        </p:nvPicPr>
        <p:blipFill>
          <a:blip r:embed="rId2">
            <a:alphaModFix/>
          </a:blip>
          <a:stretch>
            <a:fillRect/>
          </a:stretch>
        </p:blipFill>
        <p:spPr>
          <a:xfrm>
            <a:off x="5448865" y="88296"/>
            <a:ext cx="2492535" cy="547993"/>
          </a:xfrm>
          <a:prstGeom prst="rect">
            <a:avLst/>
          </a:prstGeom>
          <a:noFill/>
          <a:ln>
            <a:noFill/>
          </a:ln>
        </p:spPr>
      </p:pic>
      <p:pic>
        <p:nvPicPr>
          <p:cNvPr id="7" name="Google Shape;58;p13">
            <a:extLst>
              <a:ext uri="{FF2B5EF4-FFF2-40B4-BE49-F238E27FC236}">
                <a16:creationId xmlns:a16="http://schemas.microsoft.com/office/drawing/2014/main" id="{7BE3167E-6787-7846-24C8-44D0E6445F47}"/>
              </a:ext>
            </a:extLst>
          </p:cNvPr>
          <p:cNvPicPr preferRelativeResize="0"/>
          <p:nvPr/>
        </p:nvPicPr>
        <p:blipFill>
          <a:blip r:embed="rId3">
            <a:alphaModFix/>
          </a:blip>
          <a:stretch>
            <a:fillRect/>
          </a:stretch>
        </p:blipFill>
        <p:spPr>
          <a:xfrm>
            <a:off x="7941400" y="0"/>
            <a:ext cx="837591" cy="724586"/>
          </a:xfrm>
          <a:prstGeom prst="rect">
            <a:avLst/>
          </a:prstGeom>
          <a:noFill/>
          <a:ln>
            <a:noFill/>
          </a:ln>
        </p:spPr>
      </p:pic>
      <p:sp>
        <p:nvSpPr>
          <p:cNvPr id="8" name="Rectangle 7">
            <a:extLst>
              <a:ext uri="{FF2B5EF4-FFF2-40B4-BE49-F238E27FC236}">
                <a16:creationId xmlns:a16="http://schemas.microsoft.com/office/drawing/2014/main" id="{6719C647-F08A-A97E-1ECB-DCE71DFD9BDD}"/>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9C325FE-1233-88ED-05BE-BC608AE24D6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pic>
        <p:nvPicPr>
          <p:cNvPr id="2" name="Picture 1">
            <a:extLst>
              <a:ext uri="{FF2B5EF4-FFF2-40B4-BE49-F238E27FC236}">
                <a16:creationId xmlns:a16="http://schemas.microsoft.com/office/drawing/2014/main" id="{594D1FFE-3ED9-B409-5F15-C0BE41D0C3A5}"/>
              </a:ext>
            </a:extLst>
          </p:cNvPr>
          <p:cNvPicPr>
            <a:picLocks noChangeAspect="1"/>
          </p:cNvPicPr>
          <p:nvPr/>
        </p:nvPicPr>
        <p:blipFill>
          <a:blip r:embed="rId5"/>
          <a:stretch>
            <a:fillRect/>
          </a:stretch>
        </p:blipFill>
        <p:spPr>
          <a:xfrm>
            <a:off x="3157216" y="121930"/>
            <a:ext cx="2358611" cy="418320"/>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But data can be problematic</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0D915BA0-0746-844B-596B-4B86E7391566}"/>
              </a:ext>
            </a:extLst>
          </p:cNvPr>
          <p:cNvPicPr>
            <a:picLocks noChangeAspect="1"/>
          </p:cNvPicPr>
          <p:nvPr/>
        </p:nvPicPr>
        <p:blipFill>
          <a:blip r:embed="rId3"/>
          <a:stretch>
            <a:fillRect/>
          </a:stretch>
        </p:blipFill>
        <p:spPr>
          <a:xfrm>
            <a:off x="1813340" y="961404"/>
            <a:ext cx="4882551" cy="2699763"/>
          </a:xfrm>
          <a:prstGeom prst="rect">
            <a:avLst/>
          </a:prstGeom>
        </p:spPr>
      </p:pic>
      <p:sp>
        <p:nvSpPr>
          <p:cNvPr id="12" name="TextBox 11">
            <a:extLst>
              <a:ext uri="{FF2B5EF4-FFF2-40B4-BE49-F238E27FC236}">
                <a16:creationId xmlns:a16="http://schemas.microsoft.com/office/drawing/2014/main" id="{0B930B8A-C949-58D6-3398-15374B86D2FD}"/>
              </a:ext>
            </a:extLst>
          </p:cNvPr>
          <p:cNvSpPr txBox="1"/>
          <p:nvPr/>
        </p:nvSpPr>
        <p:spPr>
          <a:xfrm>
            <a:off x="806569" y="3816443"/>
            <a:ext cx="7530861" cy="584775"/>
          </a:xfrm>
          <a:prstGeom prst="rect">
            <a:avLst/>
          </a:prstGeom>
          <a:noFill/>
        </p:spPr>
        <p:txBody>
          <a:bodyPr wrap="square" rtlCol="0">
            <a:spAutoFit/>
          </a:bodyPr>
          <a:lstStyle/>
          <a:p>
            <a:pPr algn="ctr">
              <a:spcBef>
                <a:spcPts val="1200"/>
              </a:spcBef>
              <a:spcAft>
                <a:spcPts val="1200"/>
              </a:spcAft>
            </a:pPr>
            <a:r>
              <a:rPr lang="en-US" altLang="en-US" sz="1600" dirty="0">
                <a:latin typeface="+mn-lt"/>
              </a:rPr>
              <a:t>Forgetting confounders or including colliders produces biased models: predictions can still be good, but models are not causal</a:t>
            </a:r>
          </a:p>
        </p:txBody>
      </p:sp>
      <p:sp>
        <p:nvSpPr>
          <p:cNvPr id="7" name="Rectangle 6">
            <a:extLst>
              <a:ext uri="{FF2B5EF4-FFF2-40B4-BE49-F238E27FC236}">
                <a16:creationId xmlns:a16="http://schemas.microsoft.com/office/drawing/2014/main" id="{7896C7B4-158A-D125-559B-600CF953F9ED}"/>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50F5C64-8ACD-DBCB-F351-C40066DE267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28271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Causal Inference is challenging due to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8B35354D-BACB-FF50-7142-338385134A35}"/>
              </a:ext>
            </a:extLst>
          </p:cNvPr>
          <p:cNvGrpSpPr/>
          <p:nvPr/>
        </p:nvGrpSpPr>
        <p:grpSpPr>
          <a:xfrm>
            <a:off x="914400" y="1111250"/>
            <a:ext cx="4504267" cy="1106682"/>
            <a:chOff x="834528" y="1269713"/>
            <a:chExt cx="4504267" cy="1106682"/>
          </a:xfrm>
        </p:grpSpPr>
        <p:sp>
          <p:nvSpPr>
            <p:cNvPr id="7" name="TextBox 6">
              <a:extLst>
                <a:ext uri="{FF2B5EF4-FFF2-40B4-BE49-F238E27FC236}">
                  <a16:creationId xmlns:a16="http://schemas.microsoft.com/office/drawing/2014/main" id="{61A56084-C104-E012-7C32-47F40BCBB473}"/>
                </a:ext>
              </a:extLst>
            </p:cNvPr>
            <p:cNvSpPr txBox="1"/>
            <p:nvPr/>
          </p:nvSpPr>
          <p:spPr>
            <a:xfrm>
              <a:off x="834528" y="1545398"/>
              <a:ext cx="4504267" cy="830997"/>
            </a:xfrm>
            <a:prstGeom prst="rect">
              <a:avLst/>
            </a:prstGeom>
            <a:noFill/>
          </p:spPr>
          <p:txBody>
            <a:bodyPr wrap="square" rtlCol="0">
              <a:spAutoFit/>
            </a:bodyPr>
            <a:lstStyle/>
            <a:p>
              <a:pPr marL="342900" indent="-342900">
                <a:buAutoNum type="arabicPeriod"/>
              </a:pPr>
              <a:r>
                <a:rPr lang="en-US" sz="1600" dirty="0"/>
                <a:t>Randomized control trail</a:t>
              </a:r>
            </a:p>
            <a:p>
              <a:pPr marL="342900" indent="-342900">
                <a:buAutoNum type="arabicPeriod"/>
              </a:pPr>
              <a:r>
                <a:rPr lang="en-US" sz="1600" dirty="0"/>
                <a:t>Propensity score matching</a:t>
              </a:r>
            </a:p>
            <a:p>
              <a:pPr marL="342900" indent="-342900">
                <a:buAutoNum type="arabicPeriod"/>
              </a:pPr>
              <a:r>
                <a:rPr lang="en-US" sz="1600" dirty="0"/>
                <a:t>Inverse probability treatment weighting</a:t>
              </a:r>
            </a:p>
          </p:txBody>
        </p:sp>
        <p:sp>
          <p:nvSpPr>
            <p:cNvPr id="8" name="TextBox 7">
              <a:extLst>
                <a:ext uri="{FF2B5EF4-FFF2-40B4-BE49-F238E27FC236}">
                  <a16:creationId xmlns:a16="http://schemas.microsoft.com/office/drawing/2014/main" id="{6927CF84-247A-EA05-96B1-34F1CE8A8498}"/>
                </a:ext>
              </a:extLst>
            </p:cNvPr>
            <p:cNvSpPr txBox="1"/>
            <p:nvPr/>
          </p:nvSpPr>
          <p:spPr>
            <a:xfrm>
              <a:off x="870893" y="1269713"/>
              <a:ext cx="1119217" cy="338554"/>
            </a:xfrm>
            <a:prstGeom prst="rect">
              <a:avLst/>
            </a:prstGeom>
            <a:noFill/>
          </p:spPr>
          <p:txBody>
            <a:bodyPr wrap="none" rtlCol="0">
              <a:spAutoFit/>
            </a:bodyPr>
            <a:lstStyle/>
            <a:p>
              <a:r>
                <a:rPr lang="en-US" sz="1600" b="1" dirty="0"/>
                <a:t>Solutions</a:t>
              </a:r>
            </a:p>
          </p:txBody>
        </p:sp>
      </p:grpSp>
      <p:sp>
        <p:nvSpPr>
          <p:cNvPr id="9" name="TextBox 8">
            <a:extLst>
              <a:ext uri="{FF2B5EF4-FFF2-40B4-BE49-F238E27FC236}">
                <a16:creationId xmlns:a16="http://schemas.microsoft.com/office/drawing/2014/main" id="{623FB05F-F6C4-5838-046D-386C99E0D6FA}"/>
              </a:ext>
            </a:extLst>
          </p:cNvPr>
          <p:cNvSpPr txBox="1"/>
          <p:nvPr/>
        </p:nvSpPr>
        <p:spPr>
          <a:xfrm>
            <a:off x="914400" y="3374770"/>
            <a:ext cx="1266693" cy="338554"/>
          </a:xfrm>
          <a:prstGeom prst="rect">
            <a:avLst/>
          </a:prstGeom>
          <a:noFill/>
        </p:spPr>
        <p:txBody>
          <a:bodyPr wrap="none" rtlCol="0">
            <a:spAutoFit/>
          </a:bodyPr>
          <a:lstStyle/>
          <a:p>
            <a:r>
              <a:rPr lang="en-US" sz="1600" b="1" dirty="0"/>
              <a:t>Drawbacks</a:t>
            </a:r>
          </a:p>
        </p:txBody>
      </p:sp>
      <p:sp>
        <p:nvSpPr>
          <p:cNvPr id="10" name="TextBox 9">
            <a:extLst>
              <a:ext uri="{FF2B5EF4-FFF2-40B4-BE49-F238E27FC236}">
                <a16:creationId xmlns:a16="http://schemas.microsoft.com/office/drawing/2014/main" id="{96441F41-218C-322D-3E7A-E3D483E906B2}"/>
              </a:ext>
            </a:extLst>
          </p:cNvPr>
          <p:cNvSpPr txBox="1"/>
          <p:nvPr/>
        </p:nvSpPr>
        <p:spPr>
          <a:xfrm>
            <a:off x="914400" y="3651769"/>
            <a:ext cx="4504267" cy="1077218"/>
          </a:xfrm>
          <a:prstGeom prst="rect">
            <a:avLst/>
          </a:prstGeom>
          <a:noFill/>
        </p:spPr>
        <p:txBody>
          <a:bodyPr wrap="square" rtlCol="0">
            <a:spAutoFit/>
          </a:bodyPr>
          <a:lstStyle/>
          <a:p>
            <a:pPr marL="342900" indent="-342900">
              <a:buAutoNum type="arabicPeriod"/>
            </a:pPr>
            <a:r>
              <a:rPr lang="en-US" sz="1600" dirty="0"/>
              <a:t>Unethical, not feasible</a:t>
            </a:r>
          </a:p>
          <a:p>
            <a:pPr marL="342900" indent="-342900">
              <a:buAutoNum type="arabicPeriod"/>
            </a:pPr>
            <a:r>
              <a:rPr lang="en-US" sz="1600" dirty="0"/>
              <a:t>Rest are mostly linear following </a:t>
            </a:r>
          </a:p>
          <a:p>
            <a:r>
              <a:rPr lang="en-US" sz="1600" dirty="0"/>
              <a:t>logistic regression for estimation</a:t>
            </a:r>
          </a:p>
          <a:p>
            <a:endParaRPr lang="en-US" sz="1600" dirty="0"/>
          </a:p>
        </p:txBody>
      </p:sp>
      <p:grpSp>
        <p:nvGrpSpPr>
          <p:cNvPr id="24" name="Group 23">
            <a:extLst>
              <a:ext uri="{FF2B5EF4-FFF2-40B4-BE49-F238E27FC236}">
                <a16:creationId xmlns:a16="http://schemas.microsoft.com/office/drawing/2014/main" id="{BEA5C9A0-B480-0188-5704-6CB8CBECCA2E}"/>
              </a:ext>
            </a:extLst>
          </p:cNvPr>
          <p:cNvGrpSpPr/>
          <p:nvPr/>
        </p:nvGrpSpPr>
        <p:grpSpPr>
          <a:xfrm>
            <a:off x="4998954" y="862631"/>
            <a:ext cx="3722352" cy="3754220"/>
            <a:chOff x="658458" y="1587260"/>
            <a:chExt cx="4955771" cy="5054175"/>
          </a:xfrm>
        </p:grpSpPr>
        <p:sp>
          <p:nvSpPr>
            <p:cNvPr id="25" name="Rounded Rectangle 24">
              <a:extLst>
                <a:ext uri="{FF2B5EF4-FFF2-40B4-BE49-F238E27FC236}">
                  <a16:creationId xmlns:a16="http://schemas.microsoft.com/office/drawing/2014/main" id="{8E1618EB-8EC2-0FFE-E74B-7CEE5A66C022}"/>
                </a:ext>
              </a:extLst>
            </p:cNvPr>
            <p:cNvSpPr/>
            <p:nvPr/>
          </p:nvSpPr>
          <p:spPr>
            <a:xfrm>
              <a:off x="684954" y="1587260"/>
              <a:ext cx="2387109" cy="192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r>
                <a:rPr lang="en-US" sz="1100" dirty="0"/>
                <a:t>Treated group</a:t>
              </a:r>
            </a:p>
            <a:p>
              <a:pPr algn="ctr"/>
              <a:r>
                <a:rPr lang="en-US" sz="1100" dirty="0"/>
                <a:t>P(</a:t>
              </a:r>
              <a:r>
                <a:rPr lang="en-US" sz="1100" dirty="0" err="1"/>
                <a:t>cured|T</a:t>
              </a:r>
              <a:r>
                <a:rPr lang="en-US" sz="1100" dirty="0"/>
                <a:t>=1) = 0.7</a:t>
              </a:r>
            </a:p>
          </p:txBody>
        </p:sp>
        <p:sp>
          <p:nvSpPr>
            <p:cNvPr id="26" name="Smiley Face 25">
              <a:extLst>
                <a:ext uri="{FF2B5EF4-FFF2-40B4-BE49-F238E27FC236}">
                  <a16:creationId xmlns:a16="http://schemas.microsoft.com/office/drawing/2014/main" id="{83AA0CB3-840F-B6BB-2073-BC4C9AA61881}"/>
                </a:ext>
              </a:extLst>
            </p:cNvPr>
            <p:cNvSpPr/>
            <p:nvPr/>
          </p:nvSpPr>
          <p:spPr>
            <a:xfrm>
              <a:off x="1111878" y="2442483"/>
              <a:ext cx="54261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580BE77C-0F4A-FAE0-8250-ECD24B4D7BBC}"/>
                </a:ext>
              </a:extLst>
            </p:cNvPr>
            <p:cNvSpPr/>
            <p:nvPr/>
          </p:nvSpPr>
          <p:spPr>
            <a:xfrm>
              <a:off x="2406136" y="2084666"/>
              <a:ext cx="54261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E1C4684F-4CB9-912E-5BDE-D6330B2E092E}"/>
                </a:ext>
              </a:extLst>
            </p:cNvPr>
            <p:cNvSpPr/>
            <p:nvPr/>
          </p:nvSpPr>
          <p:spPr>
            <a:xfrm>
              <a:off x="1657435" y="1782823"/>
              <a:ext cx="54261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1675FB9C-AB86-0409-E49A-AC575761A73C}"/>
                </a:ext>
              </a:extLst>
            </p:cNvPr>
            <p:cNvSpPr/>
            <p:nvPr/>
          </p:nvSpPr>
          <p:spPr>
            <a:xfrm>
              <a:off x="2040359" y="1640932"/>
              <a:ext cx="54261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55D020E8-DCDC-C9F0-5EB0-E73F03B3C166}"/>
                </a:ext>
              </a:extLst>
            </p:cNvPr>
            <p:cNvSpPr/>
            <p:nvPr/>
          </p:nvSpPr>
          <p:spPr>
            <a:xfrm>
              <a:off x="2030876" y="1916525"/>
              <a:ext cx="54261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1073CA79-6D84-B790-00C1-2F3AAE1142BE}"/>
                </a:ext>
              </a:extLst>
            </p:cNvPr>
            <p:cNvSpPr/>
            <p:nvPr/>
          </p:nvSpPr>
          <p:spPr>
            <a:xfrm>
              <a:off x="2107075" y="2402824"/>
              <a:ext cx="54261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B31D9066-FDEE-7044-579C-82BFCE2F438D}"/>
                </a:ext>
              </a:extLst>
            </p:cNvPr>
            <p:cNvSpPr/>
            <p:nvPr/>
          </p:nvSpPr>
          <p:spPr>
            <a:xfrm>
              <a:off x="1593769" y="2360749"/>
              <a:ext cx="54261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33EFED99-F048-BB4A-6786-BB9D75FF31B1}"/>
                </a:ext>
              </a:extLst>
            </p:cNvPr>
            <p:cNvSpPr/>
            <p:nvPr/>
          </p:nvSpPr>
          <p:spPr>
            <a:xfrm>
              <a:off x="1275228" y="2065302"/>
              <a:ext cx="54261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D50632B4-437B-C80E-26F7-15A15768AD41}"/>
                </a:ext>
              </a:extLst>
            </p:cNvPr>
            <p:cNvSpPr/>
            <p:nvPr/>
          </p:nvSpPr>
          <p:spPr>
            <a:xfrm>
              <a:off x="1112816" y="1666149"/>
              <a:ext cx="54261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A8BD6E38-1890-D695-E2B1-80ED654067AE}"/>
                </a:ext>
              </a:extLst>
            </p:cNvPr>
            <p:cNvSpPr/>
            <p:nvPr/>
          </p:nvSpPr>
          <p:spPr>
            <a:xfrm>
              <a:off x="781402" y="1978205"/>
              <a:ext cx="54261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99E145F8-E6B1-17B4-3F41-8865486F7B46}"/>
                </a:ext>
              </a:extLst>
            </p:cNvPr>
            <p:cNvSpPr/>
            <p:nvPr/>
          </p:nvSpPr>
          <p:spPr>
            <a:xfrm>
              <a:off x="3183348" y="1594388"/>
              <a:ext cx="2387109" cy="1925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r>
                <a:rPr lang="en-US" sz="1100" dirty="0"/>
                <a:t>Control group</a:t>
              </a:r>
            </a:p>
            <a:p>
              <a:pPr algn="ctr"/>
              <a:r>
                <a:rPr lang="en-US" sz="1100" dirty="0"/>
                <a:t>P(</a:t>
              </a:r>
              <a:r>
                <a:rPr lang="en-US" sz="1100" dirty="0" err="1"/>
                <a:t>cured|T</a:t>
              </a:r>
              <a:r>
                <a:rPr lang="en-US" sz="1100" dirty="0"/>
                <a:t>=0) = 0.2</a:t>
              </a:r>
            </a:p>
          </p:txBody>
        </p:sp>
        <p:sp>
          <p:nvSpPr>
            <p:cNvPr id="37" name="Smiley Face 36">
              <a:extLst>
                <a:ext uri="{FF2B5EF4-FFF2-40B4-BE49-F238E27FC236}">
                  <a16:creationId xmlns:a16="http://schemas.microsoft.com/office/drawing/2014/main" id="{0EC0F51D-15E1-5412-C306-FB3D48117975}"/>
                </a:ext>
              </a:extLst>
            </p:cNvPr>
            <p:cNvSpPr/>
            <p:nvPr/>
          </p:nvSpPr>
          <p:spPr>
            <a:xfrm>
              <a:off x="3610272" y="2449611"/>
              <a:ext cx="542611" cy="532562"/>
            </a:xfrm>
            <a:prstGeom prst="smileyFace">
              <a:avLst/>
            </a:prstGeom>
            <a:solidFill>
              <a:schemeClr val="accent2">
                <a:lumMod val="5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BFCB4C30-827D-75BE-734D-9D3073490BC7}"/>
                </a:ext>
              </a:extLst>
            </p:cNvPr>
            <p:cNvSpPr/>
            <p:nvPr/>
          </p:nvSpPr>
          <p:spPr>
            <a:xfrm>
              <a:off x="4904530" y="2091794"/>
              <a:ext cx="54261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9" name="Smiley Face 38">
              <a:extLst>
                <a:ext uri="{FF2B5EF4-FFF2-40B4-BE49-F238E27FC236}">
                  <a16:creationId xmlns:a16="http://schemas.microsoft.com/office/drawing/2014/main" id="{61DE384D-0576-177C-AD82-159915FAA12C}"/>
                </a:ext>
              </a:extLst>
            </p:cNvPr>
            <p:cNvSpPr/>
            <p:nvPr/>
          </p:nvSpPr>
          <p:spPr>
            <a:xfrm>
              <a:off x="4155829" y="1789951"/>
              <a:ext cx="54261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6BA6AB70-B23F-1A98-EF44-1C7BE111BD9B}"/>
                </a:ext>
              </a:extLst>
            </p:cNvPr>
            <p:cNvSpPr/>
            <p:nvPr/>
          </p:nvSpPr>
          <p:spPr>
            <a:xfrm>
              <a:off x="4538753" y="1648060"/>
              <a:ext cx="54261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70C70949-6F64-B712-86A3-690EE859218D}"/>
                </a:ext>
              </a:extLst>
            </p:cNvPr>
            <p:cNvSpPr/>
            <p:nvPr/>
          </p:nvSpPr>
          <p:spPr>
            <a:xfrm>
              <a:off x="4529270" y="1923653"/>
              <a:ext cx="54261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2" name="Smiley Face 41">
              <a:extLst>
                <a:ext uri="{FF2B5EF4-FFF2-40B4-BE49-F238E27FC236}">
                  <a16:creationId xmlns:a16="http://schemas.microsoft.com/office/drawing/2014/main" id="{473D4C9D-5FEB-5E07-87F9-D2E97B0EEEAD}"/>
                </a:ext>
              </a:extLst>
            </p:cNvPr>
            <p:cNvSpPr/>
            <p:nvPr/>
          </p:nvSpPr>
          <p:spPr>
            <a:xfrm>
              <a:off x="4605469" y="2409952"/>
              <a:ext cx="54261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A9EEE975-E17D-4FA1-AE73-AFA33876842E}"/>
                </a:ext>
              </a:extLst>
            </p:cNvPr>
            <p:cNvSpPr/>
            <p:nvPr/>
          </p:nvSpPr>
          <p:spPr>
            <a:xfrm>
              <a:off x="4092163" y="2367877"/>
              <a:ext cx="54261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5BF3A881-3E17-505E-021E-4E0CA1F97D90}"/>
                </a:ext>
              </a:extLst>
            </p:cNvPr>
            <p:cNvSpPr/>
            <p:nvPr/>
          </p:nvSpPr>
          <p:spPr>
            <a:xfrm>
              <a:off x="3773622" y="2072430"/>
              <a:ext cx="542611" cy="532562"/>
            </a:xfrm>
            <a:prstGeom prst="smileyFace">
              <a:avLst/>
            </a:prstGeom>
            <a:solidFill>
              <a:schemeClr val="accent2">
                <a:lumMod val="5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5" name="Smiley Face 44">
              <a:extLst>
                <a:ext uri="{FF2B5EF4-FFF2-40B4-BE49-F238E27FC236}">
                  <a16:creationId xmlns:a16="http://schemas.microsoft.com/office/drawing/2014/main" id="{E22EE36B-65A5-31F1-416F-09943CFE2265}"/>
                </a:ext>
              </a:extLst>
            </p:cNvPr>
            <p:cNvSpPr/>
            <p:nvPr/>
          </p:nvSpPr>
          <p:spPr>
            <a:xfrm>
              <a:off x="3611210" y="1673277"/>
              <a:ext cx="54261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6" name="Smiley Face 45">
              <a:extLst>
                <a:ext uri="{FF2B5EF4-FFF2-40B4-BE49-F238E27FC236}">
                  <a16:creationId xmlns:a16="http://schemas.microsoft.com/office/drawing/2014/main" id="{2C6305A6-5C52-3782-FBF5-7F5B0A80579C}"/>
                </a:ext>
              </a:extLst>
            </p:cNvPr>
            <p:cNvSpPr/>
            <p:nvPr/>
          </p:nvSpPr>
          <p:spPr>
            <a:xfrm>
              <a:off x="3279796" y="1985333"/>
              <a:ext cx="54261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C0F25ED-042F-5048-6994-5B9F7CE8E552}"/>
                </a:ext>
              </a:extLst>
            </p:cNvPr>
            <p:cNvSpPr/>
            <p:nvPr/>
          </p:nvSpPr>
          <p:spPr>
            <a:xfrm>
              <a:off x="658458" y="3624388"/>
              <a:ext cx="4901025" cy="1252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t>Propensity score</a:t>
              </a:r>
            </a:p>
          </p:txBody>
        </p:sp>
        <p:sp>
          <p:nvSpPr>
            <p:cNvPr id="48" name="Smiley Face 47">
              <a:extLst>
                <a:ext uri="{FF2B5EF4-FFF2-40B4-BE49-F238E27FC236}">
                  <a16:creationId xmlns:a16="http://schemas.microsoft.com/office/drawing/2014/main" id="{537F73B0-645A-F830-21D7-7A63C1E507CC}"/>
                </a:ext>
              </a:extLst>
            </p:cNvPr>
            <p:cNvSpPr/>
            <p:nvPr/>
          </p:nvSpPr>
          <p:spPr>
            <a:xfrm>
              <a:off x="2536441" y="3839605"/>
              <a:ext cx="54261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9" name="Smiley Face 48">
              <a:extLst>
                <a:ext uri="{FF2B5EF4-FFF2-40B4-BE49-F238E27FC236}">
                  <a16:creationId xmlns:a16="http://schemas.microsoft.com/office/drawing/2014/main" id="{A2802ADE-F0F1-B347-7079-9B3C6AB4C835}"/>
                </a:ext>
              </a:extLst>
            </p:cNvPr>
            <p:cNvSpPr/>
            <p:nvPr/>
          </p:nvSpPr>
          <p:spPr>
            <a:xfrm>
              <a:off x="4728386" y="3836839"/>
              <a:ext cx="54261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1905FDA-090E-DA68-2199-AB7623EF30E3}"/>
                </a:ext>
              </a:extLst>
            </p:cNvPr>
            <p:cNvSpPr txBox="1"/>
            <p:nvPr/>
          </p:nvSpPr>
          <p:spPr>
            <a:xfrm>
              <a:off x="2155759" y="4408591"/>
              <a:ext cx="1225899" cy="352196"/>
            </a:xfrm>
            <a:prstGeom prst="rect">
              <a:avLst/>
            </a:prstGeom>
            <a:noFill/>
          </p:spPr>
          <p:txBody>
            <a:bodyPr wrap="square" rtlCol="0">
              <a:spAutoFit/>
            </a:bodyPr>
            <a:lstStyle/>
            <a:p>
              <a:r>
                <a:rPr lang="en-US" sz="1100" dirty="0">
                  <a:solidFill>
                    <a:schemeClr val="bg1"/>
                  </a:solidFill>
                </a:rPr>
                <a:t>P(T|X)=0.6</a:t>
              </a:r>
            </a:p>
          </p:txBody>
        </p:sp>
        <p:sp>
          <p:nvSpPr>
            <p:cNvPr id="51" name="TextBox 50">
              <a:extLst>
                <a:ext uri="{FF2B5EF4-FFF2-40B4-BE49-F238E27FC236}">
                  <a16:creationId xmlns:a16="http://schemas.microsoft.com/office/drawing/2014/main" id="{A13EA2E2-6831-7078-81FF-03A9C3C33C9E}"/>
                </a:ext>
              </a:extLst>
            </p:cNvPr>
            <p:cNvSpPr txBox="1"/>
            <p:nvPr/>
          </p:nvSpPr>
          <p:spPr>
            <a:xfrm>
              <a:off x="4388330" y="4408591"/>
              <a:ext cx="1225899" cy="352196"/>
            </a:xfrm>
            <a:prstGeom prst="rect">
              <a:avLst/>
            </a:prstGeom>
            <a:noFill/>
          </p:spPr>
          <p:txBody>
            <a:bodyPr wrap="square" rtlCol="0">
              <a:spAutoFit/>
            </a:bodyPr>
            <a:lstStyle/>
            <a:p>
              <a:r>
                <a:rPr lang="en-US" sz="1100" dirty="0">
                  <a:solidFill>
                    <a:schemeClr val="bg1"/>
                  </a:solidFill>
                </a:rPr>
                <a:t>P(T|X)=0.9</a:t>
              </a:r>
            </a:p>
          </p:txBody>
        </p:sp>
        <p:sp>
          <p:nvSpPr>
            <p:cNvPr id="52" name="TextBox 51">
              <a:extLst>
                <a:ext uri="{FF2B5EF4-FFF2-40B4-BE49-F238E27FC236}">
                  <a16:creationId xmlns:a16="http://schemas.microsoft.com/office/drawing/2014/main" id="{E69B89DF-8B20-6360-4057-304EEF7B1276}"/>
                </a:ext>
              </a:extLst>
            </p:cNvPr>
            <p:cNvSpPr txBox="1"/>
            <p:nvPr/>
          </p:nvSpPr>
          <p:spPr>
            <a:xfrm>
              <a:off x="3298305" y="4407402"/>
              <a:ext cx="1225899" cy="352196"/>
            </a:xfrm>
            <a:prstGeom prst="rect">
              <a:avLst/>
            </a:prstGeom>
            <a:noFill/>
          </p:spPr>
          <p:txBody>
            <a:bodyPr wrap="square" rtlCol="0">
              <a:spAutoFit/>
            </a:bodyPr>
            <a:lstStyle/>
            <a:p>
              <a:r>
                <a:rPr lang="en-US" sz="1100" dirty="0">
                  <a:solidFill>
                    <a:schemeClr val="bg1"/>
                  </a:solidFill>
                </a:rPr>
                <a:t>P(T|X)=0.3</a:t>
              </a:r>
            </a:p>
          </p:txBody>
        </p:sp>
        <p:sp>
          <p:nvSpPr>
            <p:cNvPr id="53" name="Smiley Face 52">
              <a:extLst>
                <a:ext uri="{FF2B5EF4-FFF2-40B4-BE49-F238E27FC236}">
                  <a16:creationId xmlns:a16="http://schemas.microsoft.com/office/drawing/2014/main" id="{97B25047-DE37-C028-3441-5B3D5A639D72}"/>
                </a:ext>
              </a:extLst>
            </p:cNvPr>
            <p:cNvSpPr/>
            <p:nvPr/>
          </p:nvSpPr>
          <p:spPr>
            <a:xfrm>
              <a:off x="3639950" y="3836839"/>
              <a:ext cx="54261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1DE73FB-662B-5D6A-B847-651CCFF1AA87}"/>
                </a:ext>
              </a:extLst>
            </p:cNvPr>
            <p:cNvSpPr/>
            <p:nvPr/>
          </p:nvSpPr>
          <p:spPr>
            <a:xfrm>
              <a:off x="669432" y="4940580"/>
              <a:ext cx="4901025" cy="16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t>Data rebalancing via</a:t>
              </a:r>
            </a:p>
            <a:p>
              <a:r>
                <a:rPr lang="en-US" sz="1100" dirty="0"/>
                <a:t>matching </a:t>
              </a:r>
            </a:p>
            <a:p>
              <a:r>
                <a:rPr lang="en-US" sz="1100" dirty="0"/>
                <a:t>propensity scores</a:t>
              </a:r>
            </a:p>
          </p:txBody>
        </p:sp>
        <p:sp>
          <p:nvSpPr>
            <p:cNvPr id="55" name="Smiley Face 54">
              <a:extLst>
                <a:ext uri="{FF2B5EF4-FFF2-40B4-BE49-F238E27FC236}">
                  <a16:creationId xmlns:a16="http://schemas.microsoft.com/office/drawing/2014/main" id="{26489CDF-D900-036F-A709-A91804B943E5}"/>
                </a:ext>
              </a:extLst>
            </p:cNvPr>
            <p:cNvSpPr/>
            <p:nvPr/>
          </p:nvSpPr>
          <p:spPr>
            <a:xfrm>
              <a:off x="2937685" y="5789531"/>
              <a:ext cx="54893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C6278C52-E5BE-03D5-9772-954296E1604C}"/>
                </a:ext>
              </a:extLst>
            </p:cNvPr>
            <p:cNvSpPr/>
            <p:nvPr/>
          </p:nvSpPr>
          <p:spPr>
            <a:xfrm>
              <a:off x="3195264" y="5429454"/>
              <a:ext cx="54893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3323D0AB-F7CC-5FC8-2624-1EA9049F6069}"/>
                </a:ext>
              </a:extLst>
            </p:cNvPr>
            <p:cNvSpPr/>
            <p:nvPr/>
          </p:nvSpPr>
          <p:spPr>
            <a:xfrm>
              <a:off x="2948070" y="5429454"/>
              <a:ext cx="54893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0D1B3E51-5C5B-FBED-E6C7-F59E6CD29A06}"/>
                </a:ext>
              </a:extLst>
            </p:cNvPr>
            <p:cNvSpPr/>
            <p:nvPr/>
          </p:nvSpPr>
          <p:spPr>
            <a:xfrm>
              <a:off x="3520958" y="5018869"/>
              <a:ext cx="54893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EFF770D3-7565-88DA-6CA9-EE775992BDF2}"/>
                </a:ext>
              </a:extLst>
            </p:cNvPr>
            <p:cNvSpPr/>
            <p:nvPr/>
          </p:nvSpPr>
          <p:spPr>
            <a:xfrm>
              <a:off x="3208990" y="5018869"/>
              <a:ext cx="54893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9862E9D3-02B9-B3BF-9DA4-5B60A08948B0}"/>
                </a:ext>
              </a:extLst>
            </p:cNvPr>
            <p:cNvSpPr/>
            <p:nvPr/>
          </p:nvSpPr>
          <p:spPr>
            <a:xfrm>
              <a:off x="2937685" y="5018869"/>
              <a:ext cx="54893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1" name="Smiley Face 60">
              <a:extLst>
                <a:ext uri="{FF2B5EF4-FFF2-40B4-BE49-F238E27FC236}">
                  <a16:creationId xmlns:a16="http://schemas.microsoft.com/office/drawing/2014/main" id="{933964D4-C34B-A1BC-9CBB-E8CBA9ED5248}"/>
                </a:ext>
              </a:extLst>
            </p:cNvPr>
            <p:cNvSpPr/>
            <p:nvPr/>
          </p:nvSpPr>
          <p:spPr>
            <a:xfrm>
              <a:off x="4356314" y="5779495"/>
              <a:ext cx="548931" cy="53256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2" name="Smiley Face 61">
              <a:extLst>
                <a:ext uri="{FF2B5EF4-FFF2-40B4-BE49-F238E27FC236}">
                  <a16:creationId xmlns:a16="http://schemas.microsoft.com/office/drawing/2014/main" id="{DCE633E9-AFF9-6CA9-22EA-CEB4847EA60E}"/>
                </a:ext>
              </a:extLst>
            </p:cNvPr>
            <p:cNvSpPr/>
            <p:nvPr/>
          </p:nvSpPr>
          <p:spPr>
            <a:xfrm>
              <a:off x="4613893" y="5419418"/>
              <a:ext cx="54893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3" name="Smiley Face 62">
              <a:extLst>
                <a:ext uri="{FF2B5EF4-FFF2-40B4-BE49-F238E27FC236}">
                  <a16:creationId xmlns:a16="http://schemas.microsoft.com/office/drawing/2014/main" id="{D582789D-9F5B-2818-B69B-EC20AA7A94DC}"/>
                </a:ext>
              </a:extLst>
            </p:cNvPr>
            <p:cNvSpPr/>
            <p:nvPr/>
          </p:nvSpPr>
          <p:spPr>
            <a:xfrm>
              <a:off x="4366699" y="5419418"/>
              <a:ext cx="548931" cy="532562"/>
            </a:xfrm>
            <a:prstGeom prst="smileyFace">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4" name="Smiley Face 63">
              <a:extLst>
                <a:ext uri="{FF2B5EF4-FFF2-40B4-BE49-F238E27FC236}">
                  <a16:creationId xmlns:a16="http://schemas.microsoft.com/office/drawing/2014/main" id="{2C4C964B-88F5-BF6E-D1A7-AD737DAEA906}"/>
                </a:ext>
              </a:extLst>
            </p:cNvPr>
            <p:cNvSpPr/>
            <p:nvPr/>
          </p:nvSpPr>
          <p:spPr>
            <a:xfrm>
              <a:off x="4939587" y="5008833"/>
              <a:ext cx="54893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58B87F9D-C943-9A80-D415-A0CD24B3893F}"/>
                </a:ext>
              </a:extLst>
            </p:cNvPr>
            <p:cNvSpPr/>
            <p:nvPr/>
          </p:nvSpPr>
          <p:spPr>
            <a:xfrm>
              <a:off x="4627619" y="5008833"/>
              <a:ext cx="54893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34FCFFDA-C459-C8DF-FB85-373B4B5B44FB}"/>
                </a:ext>
              </a:extLst>
            </p:cNvPr>
            <p:cNvSpPr/>
            <p:nvPr/>
          </p:nvSpPr>
          <p:spPr>
            <a:xfrm>
              <a:off x="4356314" y="5008833"/>
              <a:ext cx="548931" cy="532562"/>
            </a:xfrm>
            <a:prstGeom prst="smileyF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7F0AC4AA-8795-4A75-3464-0D6692CC84D5}"/>
                </a:ext>
              </a:extLst>
            </p:cNvPr>
            <p:cNvSpPr txBox="1"/>
            <p:nvPr/>
          </p:nvSpPr>
          <p:spPr>
            <a:xfrm>
              <a:off x="2443328" y="6280272"/>
              <a:ext cx="1644740" cy="352196"/>
            </a:xfrm>
            <a:prstGeom prst="rect">
              <a:avLst/>
            </a:prstGeom>
            <a:noFill/>
          </p:spPr>
          <p:txBody>
            <a:bodyPr wrap="square" rtlCol="0">
              <a:spAutoFit/>
            </a:bodyPr>
            <a:lstStyle/>
            <a:p>
              <a:r>
                <a:rPr lang="en-US" sz="1100" dirty="0">
                  <a:solidFill>
                    <a:schemeClr val="bg1"/>
                  </a:solidFill>
                </a:rPr>
                <a:t>P(</a:t>
              </a:r>
              <a:r>
                <a:rPr lang="en-US" sz="1100" dirty="0" err="1">
                  <a:solidFill>
                    <a:schemeClr val="bg1"/>
                  </a:solidFill>
                </a:rPr>
                <a:t>cured|T</a:t>
              </a:r>
              <a:r>
                <a:rPr lang="en-US" sz="1100" dirty="0">
                  <a:solidFill>
                    <a:schemeClr val="bg1"/>
                  </a:solidFill>
                </a:rPr>
                <a:t>=1) = ?</a:t>
              </a:r>
            </a:p>
          </p:txBody>
        </p:sp>
        <p:sp>
          <p:nvSpPr>
            <p:cNvPr id="68" name="TextBox 67">
              <a:extLst>
                <a:ext uri="{FF2B5EF4-FFF2-40B4-BE49-F238E27FC236}">
                  <a16:creationId xmlns:a16="http://schemas.microsoft.com/office/drawing/2014/main" id="{FD3BB65D-BE2D-C1B3-3513-A46288210F64}"/>
                </a:ext>
              </a:extLst>
            </p:cNvPr>
            <p:cNvSpPr txBox="1"/>
            <p:nvPr/>
          </p:nvSpPr>
          <p:spPr>
            <a:xfrm>
              <a:off x="3930911" y="6289239"/>
              <a:ext cx="1644740" cy="352196"/>
            </a:xfrm>
            <a:prstGeom prst="rect">
              <a:avLst/>
            </a:prstGeom>
            <a:noFill/>
          </p:spPr>
          <p:txBody>
            <a:bodyPr wrap="square" rtlCol="0">
              <a:spAutoFit/>
            </a:bodyPr>
            <a:lstStyle/>
            <a:p>
              <a:r>
                <a:rPr lang="en-US" sz="1100" dirty="0">
                  <a:solidFill>
                    <a:schemeClr val="bg1"/>
                  </a:solidFill>
                </a:rPr>
                <a:t>P(</a:t>
              </a:r>
              <a:r>
                <a:rPr lang="en-US" sz="1100" dirty="0" err="1">
                  <a:solidFill>
                    <a:schemeClr val="bg1"/>
                  </a:solidFill>
                </a:rPr>
                <a:t>cured|T</a:t>
              </a:r>
              <a:r>
                <a:rPr lang="en-US" sz="1100" dirty="0">
                  <a:solidFill>
                    <a:schemeClr val="bg1"/>
                  </a:solidFill>
                </a:rPr>
                <a:t>=0) = ?</a:t>
              </a:r>
            </a:p>
          </p:txBody>
        </p:sp>
      </p:grpSp>
      <p:sp>
        <p:nvSpPr>
          <p:cNvPr id="69" name="Rectangle 68">
            <a:extLst>
              <a:ext uri="{FF2B5EF4-FFF2-40B4-BE49-F238E27FC236}">
                <a16:creationId xmlns:a16="http://schemas.microsoft.com/office/drawing/2014/main" id="{398BCCFD-544B-C96D-70D2-D25055B6F278}"/>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69">
            <a:extLst>
              <a:ext uri="{FF2B5EF4-FFF2-40B4-BE49-F238E27FC236}">
                <a16:creationId xmlns:a16="http://schemas.microsoft.com/office/drawing/2014/main" id="{727E1A5B-A781-8294-3BFD-AB6C2A422EA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3601757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It is a deep learning era</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1" name="Picture 10" descr="Diagram&#10;&#10;Description automatically generated">
            <a:extLst>
              <a:ext uri="{FF2B5EF4-FFF2-40B4-BE49-F238E27FC236}">
                <a16:creationId xmlns:a16="http://schemas.microsoft.com/office/drawing/2014/main" id="{88E96FB6-7CFE-589D-3783-A39D9E2187CB}"/>
              </a:ext>
            </a:extLst>
          </p:cNvPr>
          <p:cNvPicPr>
            <a:picLocks noChangeAspect="1"/>
          </p:cNvPicPr>
          <p:nvPr/>
        </p:nvPicPr>
        <p:blipFill>
          <a:blip r:embed="rId3"/>
          <a:stretch>
            <a:fillRect/>
          </a:stretch>
        </p:blipFill>
        <p:spPr>
          <a:xfrm>
            <a:off x="6066708" y="828895"/>
            <a:ext cx="2529936" cy="1590326"/>
          </a:xfrm>
          <a:prstGeom prst="rect">
            <a:avLst/>
          </a:prstGeom>
        </p:spPr>
      </p:pic>
      <p:sp>
        <p:nvSpPr>
          <p:cNvPr id="12" name="TextBox 11">
            <a:extLst>
              <a:ext uri="{FF2B5EF4-FFF2-40B4-BE49-F238E27FC236}">
                <a16:creationId xmlns:a16="http://schemas.microsoft.com/office/drawing/2014/main" id="{9762F471-9ED1-1C6B-6FB3-96F2610B5A77}"/>
              </a:ext>
            </a:extLst>
          </p:cNvPr>
          <p:cNvSpPr txBox="1"/>
          <p:nvPr/>
        </p:nvSpPr>
        <p:spPr>
          <a:xfrm>
            <a:off x="5270739" y="2461746"/>
            <a:ext cx="3734461" cy="215444"/>
          </a:xfrm>
          <a:prstGeom prst="rect">
            <a:avLst/>
          </a:prstGeom>
          <a:noFill/>
        </p:spPr>
        <p:txBody>
          <a:bodyPr wrap="square" rtlCol="0">
            <a:spAutoFit/>
          </a:bodyPr>
          <a:lstStyle/>
          <a:p>
            <a:r>
              <a:rPr lang="en-US" sz="800" dirty="0"/>
              <a:t>Ghosh et al. [Computer methods and programs in biomedicine update, 2021]</a:t>
            </a:r>
          </a:p>
        </p:txBody>
      </p:sp>
      <p:pic>
        <p:nvPicPr>
          <p:cNvPr id="13" name="Picture 12">
            <a:extLst>
              <a:ext uri="{FF2B5EF4-FFF2-40B4-BE49-F238E27FC236}">
                <a16:creationId xmlns:a16="http://schemas.microsoft.com/office/drawing/2014/main" id="{4CADAF3B-FD6D-6C3D-FE5C-7406989433AA}"/>
              </a:ext>
            </a:extLst>
          </p:cNvPr>
          <p:cNvPicPr>
            <a:picLocks noChangeAspect="1"/>
          </p:cNvPicPr>
          <p:nvPr/>
        </p:nvPicPr>
        <p:blipFill>
          <a:blip r:embed="rId4"/>
          <a:stretch>
            <a:fillRect/>
          </a:stretch>
        </p:blipFill>
        <p:spPr>
          <a:xfrm>
            <a:off x="6314613" y="2646883"/>
            <a:ext cx="2034126" cy="1822176"/>
          </a:xfrm>
          <a:prstGeom prst="rect">
            <a:avLst/>
          </a:prstGeom>
        </p:spPr>
      </p:pic>
      <p:sp>
        <p:nvSpPr>
          <p:cNvPr id="70" name="TextBox 69">
            <a:extLst>
              <a:ext uri="{FF2B5EF4-FFF2-40B4-BE49-F238E27FC236}">
                <a16:creationId xmlns:a16="http://schemas.microsoft.com/office/drawing/2014/main" id="{17D0FD99-48E5-4DED-A2A9-FA81E5D304D8}"/>
              </a:ext>
            </a:extLst>
          </p:cNvPr>
          <p:cNvSpPr txBox="1"/>
          <p:nvPr/>
        </p:nvSpPr>
        <p:spPr>
          <a:xfrm>
            <a:off x="6906558" y="4469059"/>
            <a:ext cx="1483666" cy="215444"/>
          </a:xfrm>
          <a:prstGeom prst="rect">
            <a:avLst/>
          </a:prstGeom>
          <a:noFill/>
        </p:spPr>
        <p:txBody>
          <a:bodyPr wrap="square" rtlCol="0">
            <a:spAutoFit/>
          </a:bodyPr>
          <a:lstStyle/>
          <a:p>
            <a:r>
              <a:rPr lang="en-US" sz="800" dirty="0"/>
              <a:t>Ghosh et al. [JAMIA, 2021]</a:t>
            </a:r>
          </a:p>
        </p:txBody>
      </p:sp>
      <p:sp>
        <p:nvSpPr>
          <p:cNvPr id="14" name="TextBox 13">
            <a:extLst>
              <a:ext uri="{FF2B5EF4-FFF2-40B4-BE49-F238E27FC236}">
                <a16:creationId xmlns:a16="http://schemas.microsoft.com/office/drawing/2014/main" id="{AD8021B2-E3FC-DCA3-4A65-B7DC24158BD0}"/>
              </a:ext>
            </a:extLst>
          </p:cNvPr>
          <p:cNvSpPr txBox="1"/>
          <p:nvPr/>
        </p:nvSpPr>
        <p:spPr>
          <a:xfrm>
            <a:off x="754804" y="2153969"/>
            <a:ext cx="4588115" cy="830997"/>
          </a:xfrm>
          <a:prstGeom prst="rect">
            <a:avLst/>
          </a:prstGeom>
          <a:noFill/>
        </p:spPr>
        <p:txBody>
          <a:bodyPr wrap="none" rtlCol="0">
            <a:spAutoFit/>
          </a:bodyPr>
          <a:lstStyle/>
          <a:p>
            <a:pPr marL="342900" indent="-342900">
              <a:buAutoNum type="arabicPeriod"/>
            </a:pPr>
            <a:r>
              <a:rPr lang="en-US" sz="1600" dirty="0"/>
              <a:t>Model non-linear treatment assignment</a:t>
            </a:r>
          </a:p>
          <a:p>
            <a:pPr marL="342900" indent="-342900">
              <a:buAutoNum type="arabicPeriod"/>
            </a:pPr>
            <a:r>
              <a:rPr lang="en-US" sz="1600" dirty="0"/>
              <a:t>Handle high dimensional inputs</a:t>
            </a:r>
          </a:p>
          <a:p>
            <a:pPr marL="342900" indent="-342900">
              <a:buAutoNum type="arabicPeriod"/>
            </a:pPr>
            <a:r>
              <a:rPr lang="en-US" sz="1600" dirty="0"/>
              <a:t>Provide non-linear counterfactual predictions</a:t>
            </a:r>
          </a:p>
        </p:txBody>
      </p:sp>
      <p:sp>
        <p:nvSpPr>
          <p:cNvPr id="10" name="Rectangle 9">
            <a:extLst>
              <a:ext uri="{FF2B5EF4-FFF2-40B4-BE49-F238E27FC236}">
                <a16:creationId xmlns:a16="http://schemas.microsoft.com/office/drawing/2014/main" id="{D73B859D-9878-3CEC-6DB4-8883341765B2}"/>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9AFE26C-B370-EE95-FF24-F612FE810D1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56331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Our contribution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TextBox 5">
            <a:extLst>
              <a:ext uri="{FF2B5EF4-FFF2-40B4-BE49-F238E27FC236}">
                <a16:creationId xmlns:a16="http://schemas.microsoft.com/office/drawing/2014/main" id="{93F5ABBA-4828-00D0-BA6E-AA321D37A330}"/>
              </a:ext>
            </a:extLst>
          </p:cNvPr>
          <p:cNvSpPr txBox="1"/>
          <p:nvPr/>
        </p:nvSpPr>
        <p:spPr>
          <a:xfrm>
            <a:off x="654756" y="1160509"/>
            <a:ext cx="7891904" cy="3293209"/>
          </a:xfrm>
          <a:prstGeom prst="rect">
            <a:avLst/>
          </a:prstGeom>
          <a:noFill/>
        </p:spPr>
        <p:txBody>
          <a:bodyPr wrap="none" rtlCol="0">
            <a:spAutoFit/>
          </a:bodyPr>
          <a:lstStyle/>
          <a:p>
            <a:pPr marL="342900" indent="-342900">
              <a:buAutoNum type="arabicPeriod"/>
            </a:pPr>
            <a:r>
              <a:rPr lang="en-US" sz="1600" dirty="0"/>
              <a:t>Incorporate of an underlying causal structure to approximate the data generation </a:t>
            </a:r>
          </a:p>
          <a:p>
            <a:r>
              <a:rPr lang="en-US" sz="1600" dirty="0"/>
              <a:t>      process.</a:t>
            </a:r>
          </a:p>
          <a:p>
            <a:pPr marL="342900" indent="-342900">
              <a:buAutoNum type="arabicPeriod"/>
            </a:pPr>
            <a:endParaRPr lang="en-US" sz="1600" dirty="0"/>
          </a:p>
          <a:p>
            <a:r>
              <a:rPr lang="en-US" sz="1600" dirty="0"/>
              <a:t>2.   Infer the latent variables, responsible for generating data using a VAE.</a:t>
            </a:r>
          </a:p>
          <a:p>
            <a:pPr marL="342900" indent="-342900">
              <a:buAutoNum type="arabicPeriod"/>
            </a:pPr>
            <a:endParaRPr lang="en-US" sz="1600" dirty="0"/>
          </a:p>
          <a:p>
            <a:pPr marL="342900" indent="-342900">
              <a:buAutoNum type="arabicPeriod" startAt="3"/>
            </a:pPr>
            <a:r>
              <a:rPr lang="en-US" sz="1600" dirty="0"/>
              <a:t>Generate counterfactual outcomes using a GAN with variational information</a:t>
            </a:r>
          </a:p>
          <a:p>
            <a:r>
              <a:rPr lang="en-US" sz="1600" dirty="0"/>
              <a:t>      theoretic regularization.</a:t>
            </a:r>
          </a:p>
          <a:p>
            <a:pPr marL="342900" indent="-342900">
              <a:buAutoNum type="arabicPeriod"/>
            </a:pPr>
            <a:endParaRPr lang="en-US" sz="1600" dirty="0"/>
          </a:p>
          <a:p>
            <a:pPr marL="342900" indent="-342900">
              <a:buAutoNum type="arabicPeriod" startAt="4"/>
            </a:pPr>
            <a:r>
              <a:rPr lang="en-US" sz="1600" dirty="0"/>
              <a:t>Estimate the individual treatment effect by minimizing the factual and </a:t>
            </a:r>
          </a:p>
          <a:p>
            <a:r>
              <a:rPr lang="en-US" sz="1600" dirty="0"/>
              <a:t>      counterfactual outcomes both.</a:t>
            </a:r>
          </a:p>
          <a:p>
            <a:pPr marL="342900" indent="-342900">
              <a:buAutoNum type="arabicPeriod"/>
            </a:pPr>
            <a:endParaRPr lang="en-US" sz="1600" dirty="0"/>
          </a:p>
          <a:p>
            <a:r>
              <a:rPr lang="en-US" sz="1600" dirty="0"/>
              <a:t>5.   Utilize doubly robust </a:t>
            </a:r>
            <a:r>
              <a:rPr lang="en-US" sz="1600" dirty="0" err="1"/>
              <a:t>regularizer</a:t>
            </a:r>
            <a:r>
              <a:rPr lang="en-US" sz="1600" dirty="0"/>
              <a:t> for faster convergence.</a:t>
            </a:r>
          </a:p>
          <a:p>
            <a:pPr marL="342900" indent="-342900">
              <a:buAutoNum type="arabicPeriod"/>
            </a:pPr>
            <a:endParaRPr lang="en-US" sz="1600" dirty="0"/>
          </a:p>
        </p:txBody>
      </p:sp>
      <p:sp>
        <p:nvSpPr>
          <p:cNvPr id="7" name="Rectangle 6">
            <a:extLst>
              <a:ext uri="{FF2B5EF4-FFF2-40B4-BE49-F238E27FC236}">
                <a16:creationId xmlns:a16="http://schemas.microsoft.com/office/drawing/2014/main" id="{DB9833F8-430D-2B05-BF35-52CD00549E93}"/>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3A1B6FD-5609-18B6-2BBA-F64E66E38F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810758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GANITE generates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Rectangle 6">
            <a:extLst>
              <a:ext uri="{FF2B5EF4-FFF2-40B4-BE49-F238E27FC236}">
                <a16:creationId xmlns:a16="http://schemas.microsoft.com/office/drawing/2014/main" id="{DB9833F8-430D-2B05-BF35-52CD00549E93}"/>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3A1B6FD-5609-18B6-2BBA-F64E66E38F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pic>
        <p:nvPicPr>
          <p:cNvPr id="1026" name="Picture 2">
            <a:extLst>
              <a:ext uri="{FF2B5EF4-FFF2-40B4-BE49-F238E27FC236}">
                <a16:creationId xmlns:a16="http://schemas.microsoft.com/office/drawing/2014/main" id="{1A0357C8-A82C-99AF-C41A-9C824796E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472" y="867476"/>
            <a:ext cx="7162800" cy="340854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8A97289-79B6-4E67-A00B-B148CF393FDE}"/>
              </a:ext>
            </a:extLst>
          </p:cNvPr>
          <p:cNvSpPr/>
          <p:nvPr/>
        </p:nvSpPr>
        <p:spPr>
          <a:xfrm>
            <a:off x="3396063" y="1213838"/>
            <a:ext cx="1953326" cy="2785668"/>
          </a:xfrm>
          <a:prstGeom prst="rect">
            <a:avLst/>
          </a:prstGeom>
          <a:solidFill>
            <a:schemeClr val="accent1">
              <a:alpha val="0"/>
            </a:schemeClr>
          </a:solidFill>
          <a:ln w="825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10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Can we use latent codes?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Rectangle 6">
            <a:extLst>
              <a:ext uri="{FF2B5EF4-FFF2-40B4-BE49-F238E27FC236}">
                <a16:creationId xmlns:a16="http://schemas.microsoft.com/office/drawing/2014/main" id="{DB9833F8-430D-2B05-BF35-52CD00549E93}"/>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3A1B6FD-5609-18B6-2BBA-F64E66E38F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pic>
        <p:nvPicPr>
          <p:cNvPr id="1026" name="Picture 2">
            <a:extLst>
              <a:ext uri="{FF2B5EF4-FFF2-40B4-BE49-F238E27FC236}">
                <a16:creationId xmlns:a16="http://schemas.microsoft.com/office/drawing/2014/main" id="{1A0357C8-A82C-99AF-C41A-9C824796E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472" y="867476"/>
            <a:ext cx="7162800" cy="340854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8A97289-79B6-4E67-A00B-B148CF393FDE}"/>
              </a:ext>
            </a:extLst>
          </p:cNvPr>
          <p:cNvSpPr/>
          <p:nvPr/>
        </p:nvSpPr>
        <p:spPr>
          <a:xfrm>
            <a:off x="3396063" y="1213838"/>
            <a:ext cx="1953326" cy="2785668"/>
          </a:xfrm>
          <a:prstGeom prst="rect">
            <a:avLst/>
          </a:prstGeom>
          <a:solidFill>
            <a:schemeClr val="accent1">
              <a:alpha val="0"/>
            </a:schemeClr>
          </a:solidFill>
          <a:ln w="825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67C6569-2D38-7CC0-0DD9-B9A384DD32E5}"/>
              </a:ext>
            </a:extLst>
          </p:cNvPr>
          <p:cNvSpPr txBox="1"/>
          <p:nvPr/>
        </p:nvSpPr>
        <p:spPr>
          <a:xfrm>
            <a:off x="6838122" y="4434545"/>
            <a:ext cx="2113079" cy="276999"/>
          </a:xfrm>
          <a:prstGeom prst="rect">
            <a:avLst/>
          </a:prstGeom>
          <a:noFill/>
        </p:spPr>
        <p:txBody>
          <a:bodyPr wrap="none" rtlCol="0">
            <a:spAutoFit/>
          </a:bodyPr>
          <a:lstStyle/>
          <a:p>
            <a:r>
              <a:rPr lang="en-US" sz="1200" dirty="0"/>
              <a:t>Dumoulin et al. [ICLR, 2017]</a:t>
            </a:r>
          </a:p>
        </p:txBody>
      </p:sp>
      <p:sp>
        <p:nvSpPr>
          <p:cNvPr id="11" name="TextBox 10">
            <a:extLst>
              <a:ext uri="{FF2B5EF4-FFF2-40B4-BE49-F238E27FC236}">
                <a16:creationId xmlns:a16="http://schemas.microsoft.com/office/drawing/2014/main" id="{746D0DE7-67C4-988B-6552-1B7F92184AB0}"/>
              </a:ext>
            </a:extLst>
          </p:cNvPr>
          <p:cNvSpPr txBox="1"/>
          <p:nvPr/>
        </p:nvSpPr>
        <p:spPr>
          <a:xfrm>
            <a:off x="6858000" y="4216784"/>
            <a:ext cx="4572000" cy="276999"/>
          </a:xfrm>
          <a:prstGeom prst="rect">
            <a:avLst/>
          </a:prstGeom>
          <a:noFill/>
        </p:spPr>
        <p:txBody>
          <a:bodyPr wrap="square">
            <a:spAutoFit/>
          </a:bodyPr>
          <a:lstStyle/>
          <a:p>
            <a:r>
              <a:rPr lang="en-US" sz="1200" dirty="0"/>
              <a:t>Larsen et al. [ICML, 2016]</a:t>
            </a:r>
          </a:p>
        </p:txBody>
      </p:sp>
    </p:spTree>
    <p:extLst>
      <p:ext uri="{BB962C8B-B14F-4D97-AF65-F5344CB8AC3E}">
        <p14:creationId xmlns:p14="http://schemas.microsoft.com/office/powerpoint/2010/main" val="2427153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 dirty="0">
                <a:latin typeface="+mn-lt"/>
              </a:rPr>
              <a:t>Problem formulation</a:t>
            </a:r>
            <a:endParaRPr lang="en-US" dirty="0"/>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Google Shape;220;p31">
            <a:extLst>
              <a:ext uri="{FF2B5EF4-FFF2-40B4-BE49-F238E27FC236}">
                <a16:creationId xmlns:a16="http://schemas.microsoft.com/office/drawing/2014/main" id="{D6E3C8A4-1D53-4868-D1A7-53A7E342236C}"/>
              </a:ext>
            </a:extLst>
          </p:cNvPr>
          <p:cNvSpPr txBox="1">
            <a:spLocks/>
          </p:cNvSpPr>
          <p:nvPr/>
        </p:nvSpPr>
        <p:spPr>
          <a:xfrm>
            <a:off x="1327760" y="867422"/>
            <a:ext cx="6956000" cy="1457323"/>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indent="-407236">
              <a:buClr>
                <a:schemeClr val="dk1"/>
              </a:buClr>
              <a:buSzPts val="1210"/>
            </a:pPr>
            <a:r>
              <a:rPr lang="en-US" sz="1600" kern="0" dirty="0">
                <a:solidFill>
                  <a:schemeClr val="dk1"/>
                </a:solidFill>
              </a:rPr>
              <a:t>Used potential outcome framework by Rubin.</a:t>
            </a:r>
            <a:endParaRPr lang="en-US" sz="1600" kern="0" baseline="-25000" dirty="0">
              <a:solidFill>
                <a:schemeClr val="dk1"/>
              </a:solidFill>
            </a:endParaRPr>
          </a:p>
          <a:p>
            <a:pPr indent="-407236">
              <a:buClr>
                <a:schemeClr val="dk1"/>
              </a:buClr>
              <a:buSzPts val="1210"/>
            </a:pPr>
            <a:r>
              <a:rPr lang="en-US" sz="1600" kern="0" dirty="0">
                <a:solidFill>
                  <a:schemeClr val="dk1"/>
                </a:solidFill>
              </a:rPr>
              <a:t>The complete tuple {</a:t>
            </a:r>
            <a:r>
              <a:rPr lang="en-US" sz="1600" b="1" i="1" kern="0" dirty="0">
                <a:solidFill>
                  <a:schemeClr val="dk1"/>
                </a:solidFill>
              </a:rPr>
              <a:t>X</a:t>
            </a:r>
            <a:r>
              <a:rPr lang="en-US" sz="1600" b="1" i="1" kern="0" baseline="-25000" dirty="0">
                <a:solidFill>
                  <a:schemeClr val="dk1"/>
                </a:solidFill>
              </a:rPr>
              <a:t>i</a:t>
            </a:r>
            <a:r>
              <a:rPr lang="en-US" sz="1600" kern="0" dirty="0">
                <a:solidFill>
                  <a:schemeClr val="dk1"/>
                </a:solidFill>
              </a:rPr>
              <a:t>, </a:t>
            </a:r>
            <a:r>
              <a:rPr lang="en-US" sz="1600" i="1" kern="0" dirty="0" err="1">
                <a:solidFill>
                  <a:schemeClr val="dk1"/>
                </a:solidFill>
              </a:rPr>
              <a:t>T</a:t>
            </a:r>
            <a:r>
              <a:rPr lang="en-US" sz="1600" i="1" kern="0" baseline="-25000" dirty="0" err="1">
                <a:solidFill>
                  <a:schemeClr val="dk1"/>
                </a:solidFill>
              </a:rPr>
              <a:t>i</a:t>
            </a:r>
            <a:r>
              <a:rPr lang="en-US" sz="1600" kern="0" dirty="0">
                <a:solidFill>
                  <a:schemeClr val="dk1"/>
                </a:solidFill>
              </a:rPr>
              <a:t>, </a:t>
            </a:r>
            <a:r>
              <a:rPr lang="en-US" sz="1600" i="1" kern="0" dirty="0">
                <a:solidFill>
                  <a:schemeClr val="dk1"/>
                </a:solidFill>
              </a:rPr>
              <a:t>Y</a:t>
            </a:r>
            <a:r>
              <a:rPr lang="en-US" sz="1600" i="1" kern="0" baseline="-25000" dirty="0">
                <a:solidFill>
                  <a:schemeClr val="dk1"/>
                </a:solidFill>
              </a:rPr>
              <a:t>i </a:t>
            </a:r>
            <a:r>
              <a:rPr lang="en-US" sz="1600" kern="0" dirty="0">
                <a:solidFill>
                  <a:schemeClr val="dk1"/>
                </a:solidFill>
              </a:rPr>
              <a:t>}, </a:t>
            </a:r>
            <a:r>
              <a:rPr lang="en-US" sz="1600" kern="0" baseline="30000" dirty="0">
                <a:solidFill>
                  <a:schemeClr val="dk1"/>
                </a:solidFill>
              </a:rPr>
              <a:t> </a:t>
            </a:r>
            <a:r>
              <a:rPr lang="en-US" sz="1600" kern="0" dirty="0">
                <a:solidFill>
                  <a:schemeClr val="dk1"/>
                </a:solidFill>
              </a:rPr>
              <a:t>for </a:t>
            </a:r>
            <a:r>
              <a:rPr lang="en-US" sz="1600" kern="0" dirty="0" err="1">
                <a:solidFill>
                  <a:schemeClr val="dk1"/>
                </a:solidFill>
              </a:rPr>
              <a:t>i</a:t>
            </a:r>
            <a:r>
              <a:rPr lang="en-US" sz="1600" kern="0" dirty="0">
                <a:solidFill>
                  <a:schemeClr val="dk1"/>
                </a:solidFill>
              </a:rPr>
              <a:t>=1...N</a:t>
            </a:r>
          </a:p>
          <a:p>
            <a:pPr indent="-407236">
              <a:buClr>
                <a:schemeClr val="dk1"/>
              </a:buClr>
              <a:buSzPts val="1210"/>
            </a:pPr>
            <a:r>
              <a:rPr lang="en-US" sz="1600" kern="0" dirty="0">
                <a:solidFill>
                  <a:schemeClr val="dk1"/>
                </a:solidFill>
              </a:rPr>
              <a:t>Y</a:t>
            </a:r>
            <a:r>
              <a:rPr lang="en-US" sz="1600" kern="0" baseline="-25000" dirty="0">
                <a:solidFill>
                  <a:schemeClr val="dk1"/>
                </a:solidFill>
              </a:rPr>
              <a:t>i</a:t>
            </a:r>
            <a:r>
              <a:rPr lang="en-US" sz="1600" kern="0" baseline="30000" dirty="0">
                <a:solidFill>
                  <a:schemeClr val="dk1"/>
                </a:solidFill>
              </a:rPr>
              <a:t>0  </a:t>
            </a:r>
            <a:r>
              <a:rPr lang="en-US" sz="1600" kern="0" dirty="0">
                <a:solidFill>
                  <a:schemeClr val="dk1"/>
                </a:solidFill>
              </a:rPr>
              <a:t>and Y</a:t>
            </a:r>
            <a:r>
              <a:rPr lang="en-US" sz="1600" kern="0" baseline="-25000" dirty="0">
                <a:solidFill>
                  <a:schemeClr val="dk1"/>
                </a:solidFill>
              </a:rPr>
              <a:t>i</a:t>
            </a:r>
            <a:r>
              <a:rPr lang="en-US" sz="1600" kern="0" baseline="30000" dirty="0">
                <a:solidFill>
                  <a:schemeClr val="dk1"/>
                </a:solidFill>
              </a:rPr>
              <a:t>1 </a:t>
            </a:r>
            <a:r>
              <a:rPr lang="en-US" sz="1600" kern="0" dirty="0">
                <a:solidFill>
                  <a:schemeClr val="dk1"/>
                </a:solidFill>
              </a:rPr>
              <a:t>are the potential outcomes for treatment </a:t>
            </a:r>
            <a:r>
              <a:rPr lang="en-US" sz="1600" kern="0" dirty="0" err="1">
                <a:solidFill>
                  <a:schemeClr val="dk1"/>
                </a:solidFill>
              </a:rPr>
              <a:t>T</a:t>
            </a:r>
            <a:r>
              <a:rPr lang="en-US" sz="1600" kern="0" baseline="-25000" dirty="0" err="1">
                <a:solidFill>
                  <a:schemeClr val="dk1"/>
                </a:solidFill>
              </a:rPr>
              <a:t>i</a:t>
            </a:r>
            <a:r>
              <a:rPr lang="en-US" sz="1600" kern="0" dirty="0">
                <a:solidFill>
                  <a:schemeClr val="dk1"/>
                </a:solidFill>
              </a:rPr>
              <a:t>=0 and </a:t>
            </a:r>
            <a:r>
              <a:rPr lang="en-US" sz="1600" kern="0" dirty="0" err="1">
                <a:solidFill>
                  <a:schemeClr val="dk1"/>
                </a:solidFill>
              </a:rPr>
              <a:t>T</a:t>
            </a:r>
            <a:r>
              <a:rPr lang="en-US" sz="1600" kern="0" baseline="-25000" dirty="0" err="1">
                <a:solidFill>
                  <a:schemeClr val="dk1"/>
                </a:solidFill>
              </a:rPr>
              <a:t>i</a:t>
            </a:r>
            <a:r>
              <a:rPr lang="en-US" sz="1600" kern="0" dirty="0">
                <a:solidFill>
                  <a:schemeClr val="dk1"/>
                </a:solidFill>
              </a:rPr>
              <a:t>=1</a:t>
            </a:r>
            <a:r>
              <a:rPr lang="en-US" sz="1600" kern="0" baseline="30000" dirty="0">
                <a:solidFill>
                  <a:schemeClr val="dk1"/>
                </a:solidFill>
              </a:rPr>
              <a:t>   </a:t>
            </a:r>
          </a:p>
          <a:p>
            <a:pPr>
              <a:spcBef>
                <a:spcPts val="1600"/>
              </a:spcBef>
            </a:pPr>
            <a:endParaRPr lang="en-US" sz="1600" kern="0" dirty="0">
              <a:solidFill>
                <a:schemeClr val="dk1"/>
              </a:solidFill>
            </a:endParaRPr>
          </a:p>
          <a:p>
            <a:pPr>
              <a:spcBef>
                <a:spcPts val="1600"/>
              </a:spcBef>
            </a:pPr>
            <a:endParaRPr lang="en-US" sz="1600" kern="0" dirty="0">
              <a:solidFill>
                <a:schemeClr val="dk1"/>
              </a:solidFill>
            </a:endParaRPr>
          </a:p>
          <a:p>
            <a:pPr>
              <a:spcBef>
                <a:spcPts val="1600"/>
              </a:spcBef>
              <a:spcAft>
                <a:spcPts val="1600"/>
              </a:spcAft>
            </a:pPr>
            <a:endParaRPr lang="en-US" sz="1600" kern="0" dirty="0">
              <a:solidFill>
                <a:schemeClr val="dk1"/>
              </a:solidFill>
            </a:endParaRPr>
          </a:p>
        </p:txBody>
      </p:sp>
      <p:sp>
        <p:nvSpPr>
          <p:cNvPr id="7" name="Google Shape;223;p31">
            <a:extLst>
              <a:ext uri="{FF2B5EF4-FFF2-40B4-BE49-F238E27FC236}">
                <a16:creationId xmlns:a16="http://schemas.microsoft.com/office/drawing/2014/main" id="{1A6FB778-F5CE-2224-E0C6-0463C8CEA512}"/>
              </a:ext>
            </a:extLst>
          </p:cNvPr>
          <p:cNvSpPr txBox="1"/>
          <p:nvPr/>
        </p:nvSpPr>
        <p:spPr>
          <a:xfrm>
            <a:off x="1327760" y="2274758"/>
            <a:ext cx="6664400" cy="492400"/>
          </a:xfrm>
          <a:prstGeom prst="rect">
            <a:avLst/>
          </a:prstGeom>
          <a:noFill/>
          <a:ln>
            <a:noFill/>
          </a:ln>
        </p:spPr>
        <p:txBody>
          <a:bodyPr spcFirstLastPara="1" wrap="square" lIns="121900" tIns="121900" rIns="121900" bIns="121900" anchor="t" anchorCtr="0">
            <a:noAutofit/>
          </a:bodyPr>
          <a:lstStyle/>
          <a:p>
            <a:pPr>
              <a:lnSpc>
                <a:spcPct val="115000"/>
              </a:lnSpc>
              <a:spcAft>
                <a:spcPts val="1600"/>
              </a:spcAft>
              <a:buClr>
                <a:schemeClr val="dk1"/>
              </a:buClr>
              <a:buSzPts val="1100"/>
            </a:pPr>
            <a:r>
              <a:rPr lang="en" sz="1600" dirty="0">
                <a:solidFill>
                  <a:schemeClr val="dk1"/>
                </a:solidFill>
              </a:rPr>
              <a:t>The ITE for the subject </a:t>
            </a:r>
            <a:r>
              <a:rPr lang="en" sz="1600" dirty="0" err="1">
                <a:solidFill>
                  <a:schemeClr val="dk1"/>
                </a:solidFill>
              </a:rPr>
              <a:t>i</a:t>
            </a:r>
            <a:r>
              <a:rPr lang="en" sz="1600" dirty="0">
                <a:solidFill>
                  <a:schemeClr val="dk1"/>
                </a:solidFill>
              </a:rPr>
              <a:t> with covariates </a:t>
            </a:r>
            <a:r>
              <a:rPr lang="en" sz="1600" b="1" dirty="0">
                <a:solidFill>
                  <a:schemeClr val="dk1"/>
                </a:solidFill>
              </a:rPr>
              <a:t>X</a:t>
            </a:r>
            <a:r>
              <a:rPr lang="en" sz="1600" b="1" baseline="-25000" dirty="0">
                <a:solidFill>
                  <a:schemeClr val="dk1"/>
                </a:solidFill>
              </a:rPr>
              <a:t>i</a:t>
            </a:r>
            <a:r>
              <a:rPr lang="en" sz="1600" dirty="0">
                <a:solidFill>
                  <a:schemeClr val="dk1"/>
                </a:solidFill>
              </a:rPr>
              <a:t> = </a:t>
            </a:r>
            <a:r>
              <a:rPr lang="en" sz="1600" b="1" dirty="0">
                <a:solidFill>
                  <a:schemeClr val="dk1"/>
                </a:solidFill>
              </a:rPr>
              <a:t>x </a:t>
            </a:r>
            <a:r>
              <a:rPr lang="en" sz="1600" dirty="0">
                <a:solidFill>
                  <a:schemeClr val="dk1"/>
                </a:solidFill>
              </a:rPr>
              <a:t>is defined as,</a:t>
            </a:r>
            <a:endParaRPr sz="1600" dirty="0"/>
          </a:p>
        </p:txBody>
      </p:sp>
      <p:sp>
        <p:nvSpPr>
          <p:cNvPr id="8" name="Google Shape;224;p31">
            <a:extLst>
              <a:ext uri="{FF2B5EF4-FFF2-40B4-BE49-F238E27FC236}">
                <a16:creationId xmlns:a16="http://schemas.microsoft.com/office/drawing/2014/main" id="{E7548020-518B-9925-2738-1164C12528AB}"/>
              </a:ext>
            </a:extLst>
          </p:cNvPr>
          <p:cNvSpPr txBox="1">
            <a:spLocks/>
          </p:cNvSpPr>
          <p:nvPr/>
        </p:nvSpPr>
        <p:spPr>
          <a:xfrm>
            <a:off x="1327760" y="3217778"/>
            <a:ext cx="5926000" cy="1363175"/>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1600" b="1" u="sng" kern="0" dirty="0">
                <a:solidFill>
                  <a:schemeClr val="dk1"/>
                </a:solidFill>
              </a:rPr>
              <a:t>Assumption:</a:t>
            </a:r>
          </a:p>
          <a:p>
            <a:pPr>
              <a:spcBef>
                <a:spcPts val="1600"/>
              </a:spcBef>
            </a:pPr>
            <a:r>
              <a:rPr lang="en-US" sz="1600" kern="0" dirty="0">
                <a:solidFill>
                  <a:schemeClr val="dk1"/>
                </a:solidFill>
              </a:rPr>
              <a:t>Followed strongly ignorable treatment assignment assumption (SITA), defined as,</a:t>
            </a:r>
            <a:endParaRPr lang="en-US" sz="1600" kern="0" baseline="30000" dirty="0">
              <a:solidFill>
                <a:schemeClr val="dk1"/>
              </a:solidFill>
            </a:endParaRPr>
          </a:p>
          <a:p>
            <a:pPr>
              <a:spcBef>
                <a:spcPts val="1600"/>
              </a:spcBef>
            </a:pPr>
            <a:endParaRPr lang="en-US" sz="1600" kern="0" dirty="0">
              <a:solidFill>
                <a:schemeClr val="dk1"/>
              </a:solidFill>
            </a:endParaRPr>
          </a:p>
          <a:p>
            <a:pPr>
              <a:spcBef>
                <a:spcPts val="1600"/>
              </a:spcBef>
            </a:pPr>
            <a:endParaRPr lang="en-US" sz="1600" kern="0" dirty="0">
              <a:solidFill>
                <a:schemeClr val="dk1"/>
              </a:solidFill>
            </a:endParaRPr>
          </a:p>
          <a:p>
            <a:pPr>
              <a:spcBef>
                <a:spcPts val="1600"/>
              </a:spcBef>
              <a:spcAft>
                <a:spcPts val="1600"/>
              </a:spcAft>
            </a:pPr>
            <a:endParaRPr lang="en-US" sz="1600" kern="0" dirty="0">
              <a:solidFill>
                <a:schemeClr val="dk1"/>
              </a:solidFill>
            </a:endParaRPr>
          </a:p>
        </p:txBody>
      </p:sp>
      <p:pic>
        <p:nvPicPr>
          <p:cNvPr id="9" name="Google Shape;225;p31">
            <a:extLst>
              <a:ext uri="{FF2B5EF4-FFF2-40B4-BE49-F238E27FC236}">
                <a16:creationId xmlns:a16="http://schemas.microsoft.com/office/drawing/2014/main" id="{5390C284-4A57-046D-7475-F45BAC33174C}"/>
              </a:ext>
            </a:extLst>
          </p:cNvPr>
          <p:cNvPicPr preferRelativeResize="0"/>
          <p:nvPr/>
        </p:nvPicPr>
        <p:blipFill>
          <a:blip r:embed="rId3">
            <a:alphaModFix/>
          </a:blip>
          <a:stretch>
            <a:fillRect/>
          </a:stretch>
        </p:blipFill>
        <p:spPr>
          <a:xfrm>
            <a:off x="2819338" y="2653884"/>
            <a:ext cx="2930534" cy="530967"/>
          </a:xfrm>
          <a:prstGeom prst="rect">
            <a:avLst/>
          </a:prstGeom>
          <a:noFill/>
          <a:ln>
            <a:noFill/>
          </a:ln>
        </p:spPr>
      </p:pic>
      <p:pic>
        <p:nvPicPr>
          <p:cNvPr id="10" name="Google Shape;227;p31">
            <a:extLst>
              <a:ext uri="{FF2B5EF4-FFF2-40B4-BE49-F238E27FC236}">
                <a16:creationId xmlns:a16="http://schemas.microsoft.com/office/drawing/2014/main" id="{0322F239-C72C-505E-BE65-6B7ABB93CAC3}"/>
              </a:ext>
            </a:extLst>
          </p:cNvPr>
          <p:cNvPicPr preferRelativeResize="0"/>
          <p:nvPr/>
        </p:nvPicPr>
        <p:blipFill>
          <a:blip r:embed="rId4">
            <a:alphaModFix/>
          </a:blip>
          <a:stretch>
            <a:fillRect/>
          </a:stretch>
        </p:blipFill>
        <p:spPr>
          <a:xfrm>
            <a:off x="3527165" y="4179453"/>
            <a:ext cx="1862634" cy="401500"/>
          </a:xfrm>
          <a:prstGeom prst="rect">
            <a:avLst/>
          </a:prstGeom>
          <a:noFill/>
          <a:ln>
            <a:noFill/>
          </a:ln>
        </p:spPr>
      </p:pic>
      <p:sp>
        <p:nvSpPr>
          <p:cNvPr id="11" name="Rectangle 10">
            <a:extLst>
              <a:ext uri="{FF2B5EF4-FFF2-40B4-BE49-F238E27FC236}">
                <a16:creationId xmlns:a16="http://schemas.microsoft.com/office/drawing/2014/main" id="{283A6329-D92D-B2F0-7E1C-51605E652DF2}"/>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58ECE40-4B4F-47A3-2C7B-E089C96AB3B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37713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#1: Causal structure</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6" name="Google Shape;236;p32">
            <a:extLst>
              <a:ext uri="{FF2B5EF4-FFF2-40B4-BE49-F238E27FC236}">
                <a16:creationId xmlns:a16="http://schemas.microsoft.com/office/drawing/2014/main" id="{3C5DC4DA-DA7A-C8B2-FFD3-86F17BD19879}"/>
              </a:ext>
            </a:extLst>
          </p:cNvPr>
          <p:cNvPicPr preferRelativeResize="0"/>
          <p:nvPr/>
        </p:nvPicPr>
        <p:blipFill>
          <a:blip r:embed="rId3">
            <a:alphaModFix/>
          </a:blip>
          <a:stretch>
            <a:fillRect/>
          </a:stretch>
        </p:blipFill>
        <p:spPr>
          <a:xfrm>
            <a:off x="2506312" y="984142"/>
            <a:ext cx="4483424" cy="3462066"/>
          </a:xfrm>
          <a:prstGeom prst="rect">
            <a:avLst/>
          </a:prstGeom>
          <a:noFill/>
          <a:ln>
            <a:noFill/>
          </a:ln>
        </p:spPr>
      </p:pic>
      <p:sp>
        <p:nvSpPr>
          <p:cNvPr id="7" name="Google Shape;234;p32">
            <a:extLst>
              <a:ext uri="{FF2B5EF4-FFF2-40B4-BE49-F238E27FC236}">
                <a16:creationId xmlns:a16="http://schemas.microsoft.com/office/drawing/2014/main" id="{F239319D-2073-B508-2FB7-DF3C8322B7B8}"/>
              </a:ext>
            </a:extLst>
          </p:cNvPr>
          <p:cNvSpPr txBox="1">
            <a:spLocks/>
          </p:cNvSpPr>
          <p:nvPr/>
        </p:nvSpPr>
        <p:spPr>
          <a:xfrm>
            <a:off x="744000" y="2509903"/>
            <a:ext cx="3633275" cy="10464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04800" algn="l">
              <a:spcBef>
                <a:spcPts val="0"/>
              </a:spcBef>
              <a:buSzPts val="1200"/>
              <a:buFont typeface="Arial" panose="020B0604020202020204" pitchFamily="34" charset="0"/>
              <a:buChar char="●"/>
            </a:pPr>
            <a:r>
              <a:rPr lang="en-US" sz="1600" dirty="0"/>
              <a:t>Z: Latent space</a:t>
            </a:r>
            <a:endParaRPr lang="en-US" sz="1600" baseline="-25000" dirty="0"/>
          </a:p>
          <a:p>
            <a:pPr marL="457200" indent="-304800" algn="l">
              <a:spcBef>
                <a:spcPts val="0"/>
              </a:spcBef>
              <a:buSzPts val="1200"/>
              <a:buFont typeface="Arial" panose="020B0604020202020204" pitchFamily="34" charset="0"/>
              <a:buChar char="●"/>
            </a:pPr>
            <a:r>
              <a:rPr lang="en-US" sz="1600" dirty="0"/>
              <a:t>X: Observed covariates</a:t>
            </a:r>
          </a:p>
          <a:p>
            <a:pPr marL="457200" indent="-304800" algn="l">
              <a:spcBef>
                <a:spcPts val="0"/>
              </a:spcBef>
              <a:buSzPts val="1200"/>
              <a:buFont typeface="Arial" panose="020B0604020202020204" pitchFamily="34" charset="0"/>
              <a:buChar char="●"/>
            </a:pPr>
            <a:r>
              <a:rPr lang="en-US" sz="1600" dirty="0"/>
              <a:t>t: Treatment indicator</a:t>
            </a:r>
          </a:p>
          <a:p>
            <a:pPr marL="457200" indent="-304800" algn="l">
              <a:spcBef>
                <a:spcPts val="0"/>
              </a:spcBef>
              <a:buSzPts val="1200"/>
              <a:buFont typeface="Arial" panose="020B0604020202020204" pitchFamily="34" charset="0"/>
              <a:buChar char="●"/>
            </a:pPr>
            <a:r>
              <a:rPr lang="en-US" sz="1600" dirty="0"/>
              <a:t>Y: Potential outcome</a:t>
            </a:r>
          </a:p>
        </p:txBody>
      </p:sp>
      <p:sp>
        <p:nvSpPr>
          <p:cNvPr id="8" name="Rectangle 7">
            <a:extLst>
              <a:ext uri="{FF2B5EF4-FFF2-40B4-BE49-F238E27FC236}">
                <a16:creationId xmlns:a16="http://schemas.microsoft.com/office/drawing/2014/main" id="{25367261-D0B7-3018-6D27-3D3EA9F69F02}"/>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3B7B58B-4BB7-F585-7193-CE2C530F72A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2738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cxnSp>
        <p:nvCxnSpPr>
          <p:cNvPr id="36" name="Straight Arrow Connector 35">
            <a:extLst>
              <a:ext uri="{FF2B5EF4-FFF2-40B4-BE49-F238E27FC236}">
                <a16:creationId xmlns:a16="http://schemas.microsoft.com/office/drawing/2014/main" id="{B6133213-6375-B42D-F4F8-30FB75EB79F4}"/>
              </a:ext>
            </a:extLst>
          </p:cNvPr>
          <p:cNvCxnSpPr>
            <a:cxnSpLocks/>
            <a:endCxn id="64" idx="3"/>
          </p:cNvCxnSpPr>
          <p:nvPr/>
        </p:nvCxnSpPr>
        <p:spPr>
          <a:xfrm flipH="1">
            <a:off x="3527191" y="836075"/>
            <a:ext cx="6810" cy="20045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150" name="Group 149">
            <a:extLst>
              <a:ext uri="{FF2B5EF4-FFF2-40B4-BE49-F238E27FC236}">
                <a16:creationId xmlns:a16="http://schemas.microsoft.com/office/drawing/2014/main" id="{9D3DA4AE-E4CD-F1BB-3583-10E291A7AB48}"/>
              </a:ext>
            </a:extLst>
          </p:cNvPr>
          <p:cNvGrpSpPr/>
          <p:nvPr/>
        </p:nvGrpSpPr>
        <p:grpSpPr>
          <a:xfrm>
            <a:off x="1298656" y="961791"/>
            <a:ext cx="4586293" cy="3669119"/>
            <a:chOff x="2062479" y="923548"/>
            <a:chExt cx="4586293" cy="3669119"/>
          </a:xfrm>
        </p:grpSpPr>
        <p:sp>
          <p:nvSpPr>
            <p:cNvPr id="7" name="Trapezoid 6">
              <a:extLst>
                <a:ext uri="{FF2B5EF4-FFF2-40B4-BE49-F238E27FC236}">
                  <a16:creationId xmlns:a16="http://schemas.microsoft.com/office/drawing/2014/main" id="{737618FA-3039-8FC2-4A71-40B9DE128382}"/>
                </a:ext>
              </a:extLst>
            </p:cNvPr>
            <p:cNvSpPr/>
            <p:nvPr/>
          </p:nvSpPr>
          <p:spPr>
            <a:xfrm rot="5400000">
              <a:off x="2535387" y="1018432"/>
              <a:ext cx="560083" cy="570330"/>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A4FD7F24-3739-5299-1802-192F5850549B}"/>
                </a:ext>
              </a:extLst>
            </p:cNvPr>
            <p:cNvSpPr/>
            <p:nvPr/>
          </p:nvSpPr>
          <p:spPr>
            <a:xfrm rot="5400000">
              <a:off x="2535387" y="1836694"/>
              <a:ext cx="560083" cy="570330"/>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BDE2064-58C8-EE05-8C6B-501003073411}"/>
                </a:ext>
              </a:extLst>
            </p:cNvPr>
            <p:cNvSpPr/>
            <p:nvPr/>
          </p:nvSpPr>
          <p:spPr>
            <a:xfrm rot="5400000">
              <a:off x="2535387" y="3473220"/>
              <a:ext cx="560083" cy="570330"/>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745230E8-AC10-BE15-5039-3D9235196703}"/>
                </a:ext>
              </a:extLst>
            </p:cNvPr>
            <p:cNvSpPr/>
            <p:nvPr/>
          </p:nvSpPr>
          <p:spPr>
            <a:xfrm rot="5400000">
              <a:off x="2535387" y="2654957"/>
              <a:ext cx="560083" cy="570330"/>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2B766E08-4346-94E9-2939-C4BD7F6A4271}"/>
                </a:ext>
              </a:extLst>
            </p:cNvPr>
            <p:cNvCxnSpPr>
              <a:cxnSpLocks/>
              <a:stCxn id="108" idx="3"/>
              <a:endCxn id="7" idx="2"/>
            </p:cNvCxnSpPr>
            <p:nvPr/>
          </p:nvCxnSpPr>
          <p:spPr>
            <a:xfrm flipV="1">
              <a:off x="2293265" y="1303597"/>
              <a:ext cx="236999" cy="1234537"/>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A2B4C6B4-EB10-DDC5-4F6E-A0BFE575DD92}"/>
                </a:ext>
              </a:extLst>
            </p:cNvPr>
            <p:cNvCxnSpPr>
              <a:cxnSpLocks/>
              <a:stCxn id="108" idx="3"/>
              <a:endCxn id="8" idx="2"/>
            </p:cNvCxnSpPr>
            <p:nvPr/>
          </p:nvCxnSpPr>
          <p:spPr>
            <a:xfrm flipV="1">
              <a:off x="2293265" y="2121860"/>
              <a:ext cx="236999" cy="41627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3FEF5678-AF13-2A37-437A-DA7009F9B680}"/>
                </a:ext>
              </a:extLst>
            </p:cNvPr>
            <p:cNvCxnSpPr>
              <a:cxnSpLocks/>
              <a:stCxn id="108" idx="3"/>
              <a:endCxn id="10" idx="2"/>
            </p:cNvCxnSpPr>
            <p:nvPr/>
          </p:nvCxnSpPr>
          <p:spPr>
            <a:xfrm>
              <a:off x="2293265" y="2538135"/>
              <a:ext cx="236999" cy="401988"/>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2CD01C0A-0AB0-682F-FA44-38F1A0976494}"/>
                </a:ext>
              </a:extLst>
            </p:cNvPr>
            <p:cNvCxnSpPr>
              <a:cxnSpLocks/>
              <a:stCxn id="108" idx="3"/>
              <a:endCxn id="9" idx="2"/>
            </p:cNvCxnSpPr>
            <p:nvPr/>
          </p:nvCxnSpPr>
          <p:spPr>
            <a:xfrm>
              <a:off x="2293265" y="2538135"/>
              <a:ext cx="236999" cy="122025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06EA7363-C676-0410-0DB3-F3DC4BDC0954}"/>
                </a:ext>
              </a:extLst>
            </p:cNvPr>
            <p:cNvCxnSpPr>
              <a:cxnSpLocks/>
              <a:stCxn id="7" idx="0"/>
              <a:endCxn id="73" idx="1"/>
            </p:cNvCxnSpPr>
            <p:nvPr/>
          </p:nvCxnSpPr>
          <p:spPr>
            <a:xfrm>
              <a:off x="3100594" y="1303598"/>
              <a:ext cx="233255" cy="72443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001EA3F2-3312-BB63-7DE9-0F59744407F8}"/>
                </a:ext>
              </a:extLst>
            </p:cNvPr>
            <p:cNvCxnSpPr>
              <a:cxnSpLocks/>
              <a:stCxn id="8" idx="0"/>
              <a:endCxn id="74" idx="1"/>
            </p:cNvCxnSpPr>
            <p:nvPr/>
          </p:nvCxnSpPr>
          <p:spPr>
            <a:xfrm>
              <a:off x="3100594" y="2121860"/>
              <a:ext cx="233256" cy="30015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25BEAF8B-F544-357C-944E-4517F2F9227B}"/>
                </a:ext>
              </a:extLst>
            </p:cNvPr>
            <p:cNvCxnSpPr>
              <a:cxnSpLocks/>
              <a:stCxn id="10" idx="0"/>
              <a:endCxn id="71" idx="1"/>
            </p:cNvCxnSpPr>
            <p:nvPr/>
          </p:nvCxnSpPr>
          <p:spPr>
            <a:xfrm flipV="1">
              <a:off x="3100594" y="2814327"/>
              <a:ext cx="233256" cy="12579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F515C3C8-8D43-C5DF-FD57-CD49F44F08CF}"/>
                </a:ext>
              </a:extLst>
            </p:cNvPr>
            <p:cNvCxnSpPr>
              <a:cxnSpLocks/>
              <a:stCxn id="9" idx="0"/>
              <a:endCxn id="72" idx="1"/>
            </p:cNvCxnSpPr>
            <p:nvPr/>
          </p:nvCxnSpPr>
          <p:spPr>
            <a:xfrm flipV="1">
              <a:off x="3100594" y="3206639"/>
              <a:ext cx="233255" cy="55174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54C7215D-D28F-8CE0-A907-FBBE531C7AFB}"/>
                </a:ext>
              </a:extLst>
            </p:cNvPr>
            <p:cNvSpPr/>
            <p:nvPr/>
          </p:nvSpPr>
          <p:spPr>
            <a:xfrm>
              <a:off x="3526981" y="1772900"/>
              <a:ext cx="160316" cy="1666473"/>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8ABE1AAE-94FC-1AAE-8246-0088D217887E}"/>
                </a:ext>
              </a:extLst>
            </p:cNvPr>
            <p:cNvCxnSpPr>
              <a:cxnSpLocks/>
              <a:endCxn id="79" idx="2"/>
            </p:cNvCxnSpPr>
            <p:nvPr/>
          </p:nvCxnSpPr>
          <p:spPr>
            <a:xfrm>
              <a:off x="3686046" y="1630941"/>
              <a:ext cx="461567" cy="21087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4B60BA2C-BF47-E7BD-1340-EE3C3A82DA02}"/>
                </a:ext>
              </a:extLst>
            </p:cNvPr>
            <p:cNvCxnSpPr>
              <a:cxnSpLocks/>
              <a:endCxn id="64" idx="0"/>
            </p:cNvCxnSpPr>
            <p:nvPr/>
          </p:nvCxnSpPr>
          <p:spPr>
            <a:xfrm rot="5400000" flipH="1" flipV="1">
              <a:off x="3057401" y="1851128"/>
              <a:ext cx="1395691" cy="13839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67017E9-A418-2BA9-BC52-886808A2D8A6}"/>
                </a:ext>
              </a:extLst>
            </p:cNvPr>
            <p:cNvCxnSpPr>
              <a:cxnSpLocks/>
              <a:stCxn id="79" idx="0"/>
            </p:cNvCxnSpPr>
            <p:nvPr/>
          </p:nvCxnSpPr>
          <p:spPr>
            <a:xfrm>
              <a:off x="4147613" y="2300418"/>
              <a:ext cx="0" cy="1215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29A9B15-EAE9-B1FC-8B1D-D2CAE6B661DE}"/>
                </a:ext>
              </a:extLst>
            </p:cNvPr>
            <p:cNvCxnSpPr>
              <a:cxnSpLocks/>
              <a:stCxn id="96" idx="2"/>
              <a:endCxn id="90" idx="0"/>
            </p:cNvCxnSpPr>
            <p:nvPr/>
          </p:nvCxnSpPr>
          <p:spPr>
            <a:xfrm flipH="1">
              <a:off x="4180704" y="2850900"/>
              <a:ext cx="3522" cy="1409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07A819B-34FE-028F-B6C8-6B58C288ED07}"/>
                </a:ext>
              </a:extLst>
            </p:cNvPr>
            <p:cNvCxnSpPr>
              <a:cxnSpLocks/>
              <a:stCxn id="90" idx="2"/>
              <a:endCxn id="77" idx="0"/>
            </p:cNvCxnSpPr>
            <p:nvPr/>
          </p:nvCxnSpPr>
          <p:spPr>
            <a:xfrm flipH="1">
              <a:off x="4180703" y="3304412"/>
              <a:ext cx="1" cy="1438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6D742A2-1B78-C1F1-9938-2879A437D016}"/>
                </a:ext>
              </a:extLst>
            </p:cNvPr>
            <p:cNvCxnSpPr>
              <a:cxnSpLocks/>
              <a:stCxn id="77" idx="2"/>
              <a:endCxn id="100" idx="0"/>
            </p:cNvCxnSpPr>
            <p:nvPr/>
          </p:nvCxnSpPr>
          <p:spPr>
            <a:xfrm flipH="1">
              <a:off x="4180702" y="3906839"/>
              <a:ext cx="1" cy="1476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B43A5417-BEE7-CF1A-F8A0-A217834747FF}"/>
                </a:ext>
              </a:extLst>
            </p:cNvPr>
            <p:cNvCxnSpPr>
              <a:cxnSpLocks/>
              <a:stCxn id="96" idx="3"/>
              <a:endCxn id="83" idx="4"/>
            </p:cNvCxnSpPr>
            <p:nvPr/>
          </p:nvCxnSpPr>
          <p:spPr>
            <a:xfrm flipV="1">
              <a:off x="4642192" y="2512310"/>
              <a:ext cx="218963" cy="18017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86CE568-9D95-09B2-4E60-C5AE88983220}"/>
                </a:ext>
              </a:extLst>
            </p:cNvPr>
            <p:cNvCxnSpPr>
              <a:cxnSpLocks/>
              <a:stCxn id="96" idx="3"/>
              <a:endCxn id="75" idx="0"/>
            </p:cNvCxnSpPr>
            <p:nvPr/>
          </p:nvCxnSpPr>
          <p:spPr>
            <a:xfrm>
              <a:off x="4642192" y="2692483"/>
              <a:ext cx="566230" cy="31341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60C6D4-C6E9-392F-5FDB-953B9A830880}"/>
                </a:ext>
              </a:extLst>
            </p:cNvPr>
            <p:cNvCxnSpPr>
              <a:cxnSpLocks/>
              <a:stCxn id="75" idx="2"/>
              <a:endCxn id="98" idx="0"/>
            </p:cNvCxnSpPr>
            <p:nvPr/>
          </p:nvCxnSpPr>
          <p:spPr>
            <a:xfrm>
              <a:off x="5208422" y="3398211"/>
              <a:ext cx="2499" cy="218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CFCA9D54-5F4E-04B9-A240-190F5776A4FB}"/>
                </a:ext>
              </a:extLst>
            </p:cNvPr>
            <p:cNvCxnSpPr>
              <a:cxnSpLocks/>
              <a:stCxn id="98" idx="2"/>
              <a:endCxn id="100" idx="3"/>
            </p:cNvCxnSpPr>
            <p:nvPr/>
          </p:nvCxnSpPr>
          <p:spPr>
            <a:xfrm rot="5400000">
              <a:off x="4899013" y="3898912"/>
              <a:ext cx="184987" cy="4388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7BA4D35-A969-37CB-4857-A2B306D8855B}"/>
                </a:ext>
              </a:extLst>
            </p:cNvPr>
            <p:cNvCxnSpPr>
              <a:cxnSpLocks/>
              <a:stCxn id="83" idx="6"/>
              <a:endCxn id="102" idx="1"/>
            </p:cNvCxnSpPr>
            <p:nvPr/>
          </p:nvCxnSpPr>
          <p:spPr>
            <a:xfrm flipV="1">
              <a:off x="5016214" y="2355990"/>
              <a:ext cx="164700" cy="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30F8606-28FD-463C-9C8E-BDB14AE81658}"/>
                </a:ext>
              </a:extLst>
            </p:cNvPr>
            <p:cNvCxnSpPr>
              <a:cxnSpLocks/>
              <a:stCxn id="64" idx="2"/>
              <a:endCxn id="106" idx="1"/>
            </p:cNvCxnSpPr>
            <p:nvPr/>
          </p:nvCxnSpPr>
          <p:spPr>
            <a:xfrm>
              <a:off x="4757583" y="1222480"/>
              <a:ext cx="117281"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AAE8568-745A-A196-D54F-F53BE6484087}"/>
                </a:ext>
              </a:extLst>
            </p:cNvPr>
            <p:cNvCxnSpPr>
              <a:cxnSpLocks/>
              <a:stCxn id="106" idx="3"/>
              <a:endCxn id="104" idx="1"/>
            </p:cNvCxnSpPr>
            <p:nvPr/>
          </p:nvCxnSpPr>
          <p:spPr>
            <a:xfrm>
              <a:off x="5105650" y="1222481"/>
              <a:ext cx="1889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8EA9B2D-1F57-EAF3-4DA7-15CF23F1EB74}"/>
                </a:ext>
              </a:extLst>
            </p:cNvPr>
            <p:cNvCxnSpPr>
              <a:cxnSpLocks/>
              <a:stCxn id="81" idx="0"/>
              <a:endCxn id="102" idx="2"/>
            </p:cNvCxnSpPr>
            <p:nvPr/>
          </p:nvCxnSpPr>
          <p:spPr>
            <a:xfrm flipV="1">
              <a:off x="5836188" y="2512282"/>
              <a:ext cx="0" cy="1885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404797B1-01DE-B4CF-B535-D982359ACE43}"/>
                </a:ext>
              </a:extLst>
            </p:cNvPr>
            <p:cNvCxnSpPr>
              <a:cxnSpLocks/>
              <a:stCxn id="104" idx="3"/>
              <a:endCxn id="7" idx="2"/>
            </p:cNvCxnSpPr>
            <p:nvPr/>
          </p:nvCxnSpPr>
          <p:spPr>
            <a:xfrm flipH="1">
              <a:off x="2530264" y="1222481"/>
              <a:ext cx="3937914" cy="81117"/>
            </a:xfrm>
            <a:prstGeom prst="bentConnector5">
              <a:avLst>
                <a:gd name="adj1" fmla="val -5805"/>
                <a:gd name="adj2" fmla="val -508536"/>
                <a:gd name="adj3" fmla="val 10482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95EE4BA-F34E-062E-73CF-7CB670E5ECB7}"/>
                </a:ext>
              </a:extLst>
            </p:cNvPr>
            <p:cNvCxnSpPr>
              <a:cxnSpLocks/>
            </p:cNvCxnSpPr>
            <p:nvPr/>
          </p:nvCxnSpPr>
          <p:spPr>
            <a:xfrm>
              <a:off x="4359258" y="1665816"/>
              <a:ext cx="0" cy="1571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5A71F63D-8E05-FF83-EA16-23DA389FC283}"/>
                </a:ext>
              </a:extLst>
            </p:cNvPr>
            <p:cNvCxnSpPr>
              <a:cxnSpLocks/>
              <a:endCxn id="8" idx="2"/>
            </p:cNvCxnSpPr>
            <p:nvPr/>
          </p:nvCxnSpPr>
          <p:spPr>
            <a:xfrm rot="16200000" flipH="1">
              <a:off x="2043581" y="1635176"/>
              <a:ext cx="791577" cy="181790"/>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B5BFFC61-C0FD-F04A-3480-15E8E2661834}"/>
                </a:ext>
              </a:extLst>
            </p:cNvPr>
            <p:cNvCxnSpPr>
              <a:cxnSpLocks/>
              <a:endCxn id="10" idx="2"/>
            </p:cNvCxnSpPr>
            <p:nvPr/>
          </p:nvCxnSpPr>
          <p:spPr>
            <a:xfrm rot="16200000" flipH="1">
              <a:off x="2040346" y="2450205"/>
              <a:ext cx="804921" cy="17491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9C0698C6-9E9B-74F9-481B-ED46306C2473}"/>
                </a:ext>
              </a:extLst>
            </p:cNvPr>
            <p:cNvCxnSpPr>
              <a:cxnSpLocks/>
              <a:endCxn id="9" idx="2"/>
            </p:cNvCxnSpPr>
            <p:nvPr/>
          </p:nvCxnSpPr>
          <p:spPr>
            <a:xfrm rot="16200000" flipH="1">
              <a:off x="2032469" y="3260591"/>
              <a:ext cx="818263" cy="177326"/>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E6EBA1FE-FBA3-3B44-36B0-C5B64A5ADED2}"/>
                </a:ext>
              </a:extLst>
            </p:cNvPr>
            <p:cNvGrpSpPr/>
            <p:nvPr/>
          </p:nvGrpSpPr>
          <p:grpSpPr>
            <a:xfrm>
              <a:off x="2062479" y="2341978"/>
              <a:ext cx="230786" cy="392312"/>
              <a:chOff x="452216" y="3136218"/>
              <a:chExt cx="361245" cy="584776"/>
            </a:xfrm>
          </p:grpSpPr>
          <p:sp>
            <p:nvSpPr>
              <p:cNvPr id="108" name="Rectangle 107">
                <a:extLst>
                  <a:ext uri="{FF2B5EF4-FFF2-40B4-BE49-F238E27FC236}">
                    <a16:creationId xmlns:a16="http://schemas.microsoft.com/office/drawing/2014/main" id="{74591ECF-4329-FFE0-EF93-9F54144FD01C}"/>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FF9875BB-27F4-0A3C-F979-A024D93A71CB}"/>
                  </a:ext>
                </a:extLst>
              </p:cNvPr>
              <p:cNvPicPr>
                <a:picLocks noChangeAspect="1"/>
              </p:cNvPicPr>
              <p:nvPr/>
            </p:nvPicPr>
            <p:blipFill>
              <a:blip r:embed="rId3"/>
              <a:stretch>
                <a:fillRect/>
              </a:stretch>
            </p:blipFill>
            <p:spPr>
              <a:xfrm>
                <a:off x="538123" y="3338549"/>
                <a:ext cx="166767" cy="149213"/>
              </a:xfrm>
              <a:prstGeom prst="rect">
                <a:avLst/>
              </a:prstGeom>
            </p:spPr>
          </p:pic>
        </p:grpSp>
        <p:grpSp>
          <p:nvGrpSpPr>
            <p:cNvPr id="41" name="Group 40">
              <a:extLst>
                <a:ext uri="{FF2B5EF4-FFF2-40B4-BE49-F238E27FC236}">
                  <a16:creationId xmlns:a16="http://schemas.microsoft.com/office/drawing/2014/main" id="{C2BFA53F-676B-54E9-2DA0-147467A75BE1}"/>
                </a:ext>
              </a:extLst>
            </p:cNvPr>
            <p:cNvGrpSpPr/>
            <p:nvPr/>
          </p:nvGrpSpPr>
          <p:grpSpPr>
            <a:xfrm>
              <a:off x="4874864" y="1026325"/>
              <a:ext cx="230786" cy="392312"/>
              <a:chOff x="4409442" y="1190606"/>
              <a:chExt cx="361245" cy="584776"/>
            </a:xfrm>
          </p:grpSpPr>
          <p:sp>
            <p:nvSpPr>
              <p:cNvPr id="106" name="Rectangle 105">
                <a:extLst>
                  <a:ext uri="{FF2B5EF4-FFF2-40B4-BE49-F238E27FC236}">
                    <a16:creationId xmlns:a16="http://schemas.microsoft.com/office/drawing/2014/main" id="{94CC8C7B-0F04-0716-1083-65239DE53A2A}"/>
                  </a:ext>
                </a:extLst>
              </p:cNvPr>
              <p:cNvSpPr/>
              <p:nvPr/>
            </p:nvSpPr>
            <p:spPr>
              <a:xfrm>
                <a:off x="4409442" y="1190606"/>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1FA9A569-20CC-074E-2055-15455B8CF26E}"/>
                  </a:ext>
                </a:extLst>
              </p:cNvPr>
              <p:cNvPicPr>
                <a:picLocks noChangeAspect="1"/>
              </p:cNvPicPr>
              <p:nvPr/>
            </p:nvPicPr>
            <p:blipFill>
              <a:blip r:embed="rId4"/>
              <a:stretch>
                <a:fillRect/>
              </a:stretch>
            </p:blipFill>
            <p:spPr>
              <a:xfrm>
                <a:off x="4499414" y="1360530"/>
                <a:ext cx="156565" cy="214247"/>
              </a:xfrm>
              <a:prstGeom prst="rect">
                <a:avLst/>
              </a:prstGeom>
            </p:spPr>
          </p:pic>
        </p:grpSp>
        <p:grpSp>
          <p:nvGrpSpPr>
            <p:cNvPr id="42" name="Group 41">
              <a:extLst>
                <a:ext uri="{FF2B5EF4-FFF2-40B4-BE49-F238E27FC236}">
                  <a16:creationId xmlns:a16="http://schemas.microsoft.com/office/drawing/2014/main" id="{09B83142-43F0-519C-F2CD-1F9467DA4C12}"/>
                </a:ext>
              </a:extLst>
            </p:cNvPr>
            <p:cNvGrpSpPr/>
            <p:nvPr/>
          </p:nvGrpSpPr>
          <p:grpSpPr>
            <a:xfrm>
              <a:off x="5294647" y="1018163"/>
              <a:ext cx="1173531" cy="408635"/>
              <a:chOff x="4956982" y="1178439"/>
              <a:chExt cx="1836904" cy="609107"/>
            </a:xfrm>
          </p:grpSpPr>
          <p:sp>
            <p:nvSpPr>
              <p:cNvPr id="104" name="Rounded Rectangle 103">
                <a:extLst>
                  <a:ext uri="{FF2B5EF4-FFF2-40B4-BE49-F238E27FC236}">
                    <a16:creationId xmlns:a16="http://schemas.microsoft.com/office/drawing/2014/main" id="{221FD1AD-5252-EF61-9981-1859A09227E1}"/>
                  </a:ext>
                </a:extLst>
              </p:cNvPr>
              <p:cNvSpPr/>
              <p:nvPr/>
            </p:nvSpPr>
            <p:spPr>
              <a:xfrm>
                <a:off x="4956982" y="1178439"/>
                <a:ext cx="1836904"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8AAFA0E8-801E-8726-081C-86C8A2AAF8FE}"/>
                  </a:ext>
                </a:extLst>
              </p:cNvPr>
              <p:cNvPicPr>
                <a:picLocks noChangeAspect="1"/>
              </p:cNvPicPr>
              <p:nvPr/>
            </p:nvPicPr>
            <p:blipFill>
              <a:blip r:embed="rId5"/>
              <a:stretch>
                <a:fillRect/>
              </a:stretch>
            </p:blipFill>
            <p:spPr>
              <a:xfrm>
                <a:off x="5186397" y="1397917"/>
                <a:ext cx="1422258" cy="182625"/>
              </a:xfrm>
              <a:prstGeom prst="rect">
                <a:avLst/>
              </a:prstGeom>
            </p:spPr>
          </p:pic>
        </p:grpSp>
        <p:grpSp>
          <p:nvGrpSpPr>
            <p:cNvPr id="43" name="Group 42">
              <a:extLst>
                <a:ext uri="{FF2B5EF4-FFF2-40B4-BE49-F238E27FC236}">
                  <a16:creationId xmlns:a16="http://schemas.microsoft.com/office/drawing/2014/main" id="{D42552FF-28AB-2855-96BB-3B01E8E352D5}"/>
                </a:ext>
              </a:extLst>
            </p:cNvPr>
            <p:cNvGrpSpPr/>
            <p:nvPr/>
          </p:nvGrpSpPr>
          <p:grpSpPr>
            <a:xfrm>
              <a:off x="5180914" y="2199697"/>
              <a:ext cx="1310547" cy="312585"/>
              <a:chOff x="5513259" y="2510470"/>
              <a:chExt cx="2051374" cy="465935"/>
            </a:xfrm>
          </p:grpSpPr>
          <p:sp>
            <p:nvSpPr>
              <p:cNvPr id="102" name="Rounded Rectangle 101">
                <a:extLst>
                  <a:ext uri="{FF2B5EF4-FFF2-40B4-BE49-F238E27FC236}">
                    <a16:creationId xmlns:a16="http://schemas.microsoft.com/office/drawing/2014/main" id="{ED6C8626-D68C-3815-6A0D-F977A3366DB9}"/>
                  </a:ext>
                </a:extLst>
              </p:cNvPr>
              <p:cNvSpPr/>
              <p:nvPr/>
            </p:nvSpPr>
            <p:spPr>
              <a:xfrm>
                <a:off x="5513259" y="2510470"/>
                <a:ext cx="2051374"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a:extLst>
                  <a:ext uri="{FF2B5EF4-FFF2-40B4-BE49-F238E27FC236}">
                    <a16:creationId xmlns:a16="http://schemas.microsoft.com/office/drawing/2014/main" id="{7EDF17AD-3436-4369-7BF4-E0D508CD3BF8}"/>
                  </a:ext>
                </a:extLst>
              </p:cNvPr>
              <p:cNvPicPr>
                <a:picLocks noChangeAspect="1"/>
              </p:cNvPicPr>
              <p:nvPr/>
            </p:nvPicPr>
            <p:blipFill>
              <a:blip r:embed="rId6"/>
              <a:stretch>
                <a:fillRect/>
              </a:stretch>
            </p:blipFill>
            <p:spPr>
              <a:xfrm>
                <a:off x="5596441" y="2616986"/>
                <a:ext cx="1885006" cy="241956"/>
              </a:xfrm>
              <a:prstGeom prst="rect">
                <a:avLst/>
              </a:prstGeom>
            </p:spPr>
          </p:pic>
        </p:grpSp>
        <p:grpSp>
          <p:nvGrpSpPr>
            <p:cNvPr id="44" name="Group 43">
              <a:extLst>
                <a:ext uri="{FF2B5EF4-FFF2-40B4-BE49-F238E27FC236}">
                  <a16:creationId xmlns:a16="http://schemas.microsoft.com/office/drawing/2014/main" id="{C978153F-EF98-D104-0284-15DFC9AC5E07}"/>
                </a:ext>
              </a:extLst>
            </p:cNvPr>
            <p:cNvGrpSpPr/>
            <p:nvPr/>
          </p:nvGrpSpPr>
          <p:grpSpPr>
            <a:xfrm>
              <a:off x="3589312" y="4054528"/>
              <a:ext cx="1182779" cy="312585"/>
              <a:chOff x="2896757" y="5676637"/>
              <a:chExt cx="1851379" cy="465935"/>
            </a:xfrm>
          </p:grpSpPr>
          <p:sp>
            <p:nvSpPr>
              <p:cNvPr id="100" name="Rounded Rectangle 99">
                <a:extLst>
                  <a:ext uri="{FF2B5EF4-FFF2-40B4-BE49-F238E27FC236}">
                    <a16:creationId xmlns:a16="http://schemas.microsoft.com/office/drawing/2014/main" id="{06A82659-C3DF-1B37-F348-5BE8AA15FCB2}"/>
                  </a:ext>
                </a:extLst>
              </p:cNvPr>
              <p:cNvSpPr/>
              <p:nvPr/>
            </p:nvSpPr>
            <p:spPr>
              <a:xfrm>
                <a:off x="2896757" y="5676637"/>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0C06E0C2-85D0-0AA2-54F7-61339E681DEA}"/>
                  </a:ext>
                </a:extLst>
              </p:cNvPr>
              <p:cNvPicPr>
                <a:picLocks noChangeAspect="1"/>
              </p:cNvPicPr>
              <p:nvPr/>
            </p:nvPicPr>
            <p:blipFill>
              <a:blip r:embed="rId7"/>
              <a:stretch>
                <a:fillRect/>
              </a:stretch>
            </p:blipFill>
            <p:spPr>
              <a:xfrm>
                <a:off x="3152827" y="5805850"/>
                <a:ext cx="1362953" cy="189778"/>
              </a:xfrm>
              <a:prstGeom prst="rect">
                <a:avLst/>
              </a:prstGeom>
            </p:spPr>
          </p:pic>
        </p:grpSp>
        <p:grpSp>
          <p:nvGrpSpPr>
            <p:cNvPr id="45" name="Group 44">
              <a:extLst>
                <a:ext uri="{FF2B5EF4-FFF2-40B4-BE49-F238E27FC236}">
                  <a16:creationId xmlns:a16="http://schemas.microsoft.com/office/drawing/2014/main" id="{15557B34-F877-9867-536E-8C1BD2BEE14B}"/>
                </a:ext>
              </a:extLst>
            </p:cNvPr>
            <p:cNvGrpSpPr/>
            <p:nvPr/>
          </p:nvGrpSpPr>
          <p:grpSpPr>
            <a:xfrm>
              <a:off x="4927062" y="3617199"/>
              <a:ext cx="567718" cy="408635"/>
              <a:chOff x="4982455" y="4838459"/>
              <a:chExt cx="888637" cy="609107"/>
            </a:xfrm>
          </p:grpSpPr>
          <p:sp>
            <p:nvSpPr>
              <p:cNvPr id="98" name="Rounded Rectangle 97">
                <a:extLst>
                  <a:ext uri="{FF2B5EF4-FFF2-40B4-BE49-F238E27FC236}">
                    <a16:creationId xmlns:a16="http://schemas.microsoft.com/office/drawing/2014/main" id="{AB1B2050-6905-6E22-F9CF-3EE161CB9E26}"/>
                  </a:ext>
                </a:extLst>
              </p:cNvPr>
              <p:cNvSpPr/>
              <p:nvPr/>
            </p:nvSpPr>
            <p:spPr>
              <a:xfrm>
                <a:off x="4982455" y="4838459"/>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D482FAC0-A953-2278-6AB0-87FBA14E47DA}"/>
                  </a:ext>
                </a:extLst>
              </p:cNvPr>
              <p:cNvPicPr>
                <a:picLocks noChangeAspect="1"/>
              </p:cNvPicPr>
              <p:nvPr/>
            </p:nvPicPr>
            <p:blipFill>
              <a:blip r:embed="rId8"/>
              <a:stretch>
                <a:fillRect/>
              </a:stretch>
            </p:blipFill>
            <p:spPr>
              <a:xfrm>
                <a:off x="5085284" y="5058782"/>
                <a:ext cx="682980" cy="183117"/>
              </a:xfrm>
              <a:prstGeom prst="rect">
                <a:avLst/>
              </a:prstGeom>
            </p:spPr>
          </p:pic>
        </p:grpSp>
        <p:cxnSp>
          <p:nvCxnSpPr>
            <p:cNvPr id="46" name="Elbow Connector 45">
              <a:extLst>
                <a:ext uri="{FF2B5EF4-FFF2-40B4-BE49-F238E27FC236}">
                  <a16:creationId xmlns:a16="http://schemas.microsoft.com/office/drawing/2014/main" id="{2D731574-0CDD-F60F-5402-BF2F0FA7A0D2}"/>
                </a:ext>
              </a:extLst>
            </p:cNvPr>
            <p:cNvCxnSpPr>
              <a:cxnSpLocks/>
              <a:stCxn id="77" idx="1"/>
              <a:endCxn id="79" idx="1"/>
            </p:cNvCxnSpPr>
            <p:nvPr/>
          </p:nvCxnSpPr>
          <p:spPr>
            <a:xfrm rot="10800000" flipH="1">
              <a:off x="3908233" y="2071117"/>
              <a:ext cx="511850" cy="1606422"/>
            </a:xfrm>
            <a:prstGeom prst="bentConnector5">
              <a:avLst>
                <a:gd name="adj1" fmla="val -88566"/>
                <a:gd name="adj2" fmla="val -57090"/>
                <a:gd name="adj3" fmla="val 536775"/>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A57B13C-70B9-048E-D017-2224C35DA28F}"/>
                </a:ext>
              </a:extLst>
            </p:cNvPr>
            <p:cNvCxnSpPr>
              <a:cxnSpLocks/>
              <a:endCxn id="75" idx="3"/>
            </p:cNvCxnSpPr>
            <p:nvPr/>
          </p:nvCxnSpPr>
          <p:spPr>
            <a:xfrm rot="16200000" flipV="1">
              <a:off x="4990572" y="3583979"/>
              <a:ext cx="1390612" cy="62676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11F1B71-D753-416B-B96E-077983316FAE}"/>
                </a:ext>
              </a:extLst>
            </p:cNvPr>
            <p:cNvCxnSpPr>
              <a:cxnSpLocks/>
              <a:endCxn id="100" idx="2"/>
            </p:cNvCxnSpPr>
            <p:nvPr/>
          </p:nvCxnSpPr>
          <p:spPr>
            <a:xfrm flipV="1">
              <a:off x="4178652" y="4367113"/>
              <a:ext cx="2050" cy="2255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ED500B-26C4-14FC-C020-9E2AE186EC8B}"/>
                </a:ext>
              </a:extLst>
            </p:cNvPr>
            <p:cNvCxnSpPr>
              <a:cxnSpLocks/>
              <a:endCxn id="102" idx="3"/>
            </p:cNvCxnSpPr>
            <p:nvPr/>
          </p:nvCxnSpPr>
          <p:spPr>
            <a:xfrm flipH="1">
              <a:off x="6491461" y="2355989"/>
              <a:ext cx="157311"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F196101-D84E-76DF-997A-1A8D4579DF32}"/>
                </a:ext>
              </a:extLst>
            </p:cNvPr>
            <p:cNvGrpSpPr/>
            <p:nvPr/>
          </p:nvGrpSpPr>
          <p:grpSpPr>
            <a:xfrm>
              <a:off x="3726260" y="2534065"/>
              <a:ext cx="915932" cy="316835"/>
              <a:chOff x="3108038" y="3397713"/>
              <a:chExt cx="1433690" cy="472270"/>
            </a:xfrm>
          </p:grpSpPr>
          <p:grpSp>
            <p:nvGrpSpPr>
              <p:cNvPr id="91" name="Group 90">
                <a:extLst>
                  <a:ext uri="{FF2B5EF4-FFF2-40B4-BE49-F238E27FC236}">
                    <a16:creationId xmlns:a16="http://schemas.microsoft.com/office/drawing/2014/main" id="{40C7F362-C760-C783-B074-A46989714612}"/>
                  </a:ext>
                </a:extLst>
              </p:cNvPr>
              <p:cNvGrpSpPr/>
              <p:nvPr/>
            </p:nvGrpSpPr>
            <p:grpSpPr>
              <a:xfrm>
                <a:off x="3108038" y="3397713"/>
                <a:ext cx="1433690" cy="472270"/>
                <a:chOff x="5405868" y="3260571"/>
                <a:chExt cx="1433690" cy="465935"/>
              </a:xfrm>
            </p:grpSpPr>
            <p:sp>
              <p:nvSpPr>
                <p:cNvPr id="94" name="Oval 93">
                  <a:extLst>
                    <a:ext uri="{FF2B5EF4-FFF2-40B4-BE49-F238E27FC236}">
                      <a16:creationId xmlns:a16="http://schemas.microsoft.com/office/drawing/2014/main" id="{8534B22A-C382-9561-1B0B-4D057EAEF031}"/>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A62F161-8770-27DA-3E39-3C426FC5A592}"/>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51A9223F-8F44-5BE7-E828-2D06042B061F}"/>
                    </a:ext>
                  </a:extLst>
                </p:cNvPr>
                <p:cNvSpPr/>
                <p:nvPr/>
              </p:nvSpPr>
              <p:spPr>
                <a:xfrm>
                  <a:off x="5405868" y="3260571"/>
                  <a:ext cx="1433690"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7" name="Elbow Connector 96">
                  <a:extLst>
                    <a:ext uri="{FF2B5EF4-FFF2-40B4-BE49-F238E27FC236}">
                      <a16:creationId xmlns:a16="http://schemas.microsoft.com/office/drawing/2014/main" id="{BF48DC29-52C8-218A-86D1-A0FAE6DF4E20}"/>
                    </a:ext>
                  </a:extLst>
                </p:cNvPr>
                <p:cNvCxnSpPr>
                  <a:cxnSpLocks/>
                  <a:stCxn id="94" idx="0"/>
                  <a:endCxn id="95" idx="0"/>
                </p:cNvCxnSpPr>
                <p:nvPr/>
              </p:nvCxnSpPr>
              <p:spPr>
                <a:xfrm rot="5400000" flipH="1" flipV="1">
                  <a:off x="6145859" y="2860414"/>
                  <a:ext cx="12700" cy="87488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2" name="Picture 91">
                <a:extLst>
                  <a:ext uri="{FF2B5EF4-FFF2-40B4-BE49-F238E27FC236}">
                    <a16:creationId xmlns:a16="http://schemas.microsoft.com/office/drawing/2014/main" id="{39865F3C-F16B-4825-A45F-33E54C535451}"/>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3" name="Picture 92">
                <a:extLst>
                  <a:ext uri="{FF2B5EF4-FFF2-40B4-BE49-F238E27FC236}">
                    <a16:creationId xmlns:a16="http://schemas.microsoft.com/office/drawing/2014/main" id="{0C16B0BE-BB41-0419-1641-C45BA26C3341}"/>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1" name="Group 50">
              <a:extLst>
                <a:ext uri="{FF2B5EF4-FFF2-40B4-BE49-F238E27FC236}">
                  <a16:creationId xmlns:a16="http://schemas.microsoft.com/office/drawing/2014/main" id="{EC553310-DD28-6F6E-4238-8562C6A6428F}"/>
                </a:ext>
              </a:extLst>
            </p:cNvPr>
            <p:cNvGrpSpPr/>
            <p:nvPr/>
          </p:nvGrpSpPr>
          <p:grpSpPr>
            <a:xfrm>
              <a:off x="3722738" y="2991828"/>
              <a:ext cx="915932" cy="312584"/>
              <a:chOff x="3105605" y="4092589"/>
              <a:chExt cx="1433690" cy="465934"/>
            </a:xfrm>
          </p:grpSpPr>
          <p:grpSp>
            <p:nvGrpSpPr>
              <p:cNvPr id="85" name="Group 84">
                <a:extLst>
                  <a:ext uri="{FF2B5EF4-FFF2-40B4-BE49-F238E27FC236}">
                    <a16:creationId xmlns:a16="http://schemas.microsoft.com/office/drawing/2014/main" id="{89FE8000-73F7-D1D0-8CF9-9F75492FB0DD}"/>
                  </a:ext>
                </a:extLst>
              </p:cNvPr>
              <p:cNvGrpSpPr/>
              <p:nvPr/>
            </p:nvGrpSpPr>
            <p:grpSpPr>
              <a:xfrm>
                <a:off x="3105605" y="4092589"/>
                <a:ext cx="1433690" cy="465934"/>
                <a:chOff x="5406347" y="4205945"/>
                <a:chExt cx="1433690" cy="465934"/>
              </a:xfrm>
            </p:grpSpPr>
            <p:sp>
              <p:nvSpPr>
                <p:cNvPr id="88" name="Oval 87">
                  <a:extLst>
                    <a:ext uri="{FF2B5EF4-FFF2-40B4-BE49-F238E27FC236}">
                      <a16:creationId xmlns:a16="http://schemas.microsoft.com/office/drawing/2014/main" id="{4F1E7D0E-08C8-9988-F91B-7371E3A6BF5C}"/>
                    </a:ext>
                  </a:extLst>
                </p:cNvPr>
                <p:cNvSpPr/>
                <p:nvPr/>
              </p:nvSpPr>
              <p:spPr>
                <a:xfrm>
                  <a:off x="5530605"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E708507-87B9-3FAF-9C41-E490860B3993}"/>
                    </a:ext>
                  </a:extLst>
                </p:cNvPr>
                <p:cNvSpPr/>
                <p:nvPr/>
              </p:nvSpPr>
              <p:spPr>
                <a:xfrm>
                  <a:off x="6402679"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C46327C-4F25-92AB-012D-4436B221AFAB}"/>
                    </a:ext>
                  </a:extLst>
                </p:cNvPr>
                <p:cNvSpPr/>
                <p:nvPr/>
              </p:nvSpPr>
              <p:spPr>
                <a:xfrm>
                  <a:off x="5406347" y="4205945"/>
                  <a:ext cx="1433690" cy="465934"/>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6" name="Picture 85">
                <a:extLst>
                  <a:ext uri="{FF2B5EF4-FFF2-40B4-BE49-F238E27FC236}">
                    <a16:creationId xmlns:a16="http://schemas.microsoft.com/office/drawing/2014/main" id="{CADC28AC-46EB-D364-CEFE-089DE21FB1AC}"/>
                  </a:ext>
                </a:extLst>
              </p:cNvPr>
              <p:cNvPicPr>
                <a:picLocks noChangeAspect="1"/>
              </p:cNvPicPr>
              <p:nvPr/>
            </p:nvPicPr>
            <p:blipFill>
              <a:blip r:embed="rId11"/>
              <a:stretch>
                <a:fillRect/>
              </a:stretch>
            </p:blipFill>
            <p:spPr>
              <a:xfrm>
                <a:off x="3329619" y="4205434"/>
                <a:ext cx="183164" cy="194981"/>
              </a:xfrm>
              <a:prstGeom prst="rect">
                <a:avLst/>
              </a:prstGeom>
            </p:spPr>
          </p:pic>
          <p:pic>
            <p:nvPicPr>
              <p:cNvPr id="87" name="Picture 86">
                <a:extLst>
                  <a:ext uri="{FF2B5EF4-FFF2-40B4-BE49-F238E27FC236}">
                    <a16:creationId xmlns:a16="http://schemas.microsoft.com/office/drawing/2014/main" id="{C66043B9-5347-ED01-5378-FF16AB170CBD}"/>
                  </a:ext>
                </a:extLst>
              </p:cNvPr>
              <p:cNvPicPr>
                <a:picLocks noChangeAspect="1"/>
              </p:cNvPicPr>
              <p:nvPr/>
            </p:nvPicPr>
            <p:blipFill>
              <a:blip r:embed="rId12"/>
              <a:stretch>
                <a:fillRect/>
              </a:stretch>
            </p:blipFill>
            <p:spPr>
              <a:xfrm>
                <a:off x="4219995" y="4191640"/>
                <a:ext cx="174566" cy="192023"/>
              </a:xfrm>
              <a:prstGeom prst="rect">
                <a:avLst/>
              </a:prstGeom>
            </p:spPr>
          </p:pic>
        </p:grpSp>
        <p:grpSp>
          <p:nvGrpSpPr>
            <p:cNvPr id="52" name="Group 51">
              <a:extLst>
                <a:ext uri="{FF2B5EF4-FFF2-40B4-BE49-F238E27FC236}">
                  <a16:creationId xmlns:a16="http://schemas.microsoft.com/office/drawing/2014/main" id="{740AEFD9-EA9F-A176-2A67-387AD58DAD96}"/>
                </a:ext>
              </a:extLst>
            </p:cNvPr>
            <p:cNvGrpSpPr/>
            <p:nvPr/>
          </p:nvGrpSpPr>
          <p:grpSpPr>
            <a:xfrm>
              <a:off x="4706096" y="2199725"/>
              <a:ext cx="310118" cy="312585"/>
              <a:chOff x="4743360" y="2899960"/>
              <a:chExt cx="485422" cy="465935"/>
            </a:xfrm>
          </p:grpSpPr>
          <p:sp>
            <p:nvSpPr>
              <p:cNvPr id="83" name="Oval 82">
                <a:extLst>
                  <a:ext uri="{FF2B5EF4-FFF2-40B4-BE49-F238E27FC236}">
                    <a16:creationId xmlns:a16="http://schemas.microsoft.com/office/drawing/2014/main" id="{F50AAFE3-0E58-FCF2-9C27-7DACD87AA34D}"/>
                  </a:ext>
                </a:extLst>
              </p:cNvPr>
              <p:cNvSpPr/>
              <p:nvPr/>
            </p:nvSpPr>
            <p:spPr>
              <a:xfrm>
                <a:off x="4743360" y="2899960"/>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37D79E9D-1CF7-00B8-4AF7-A31AA08E54A5}"/>
                  </a:ext>
                </a:extLst>
              </p:cNvPr>
              <p:cNvPicPr>
                <a:picLocks noChangeAspect="1"/>
              </p:cNvPicPr>
              <p:nvPr/>
            </p:nvPicPr>
            <p:blipFill>
              <a:blip r:embed="rId13"/>
              <a:stretch>
                <a:fillRect/>
              </a:stretch>
            </p:blipFill>
            <p:spPr>
              <a:xfrm>
                <a:off x="4886864" y="3015934"/>
                <a:ext cx="202371" cy="233989"/>
              </a:xfrm>
              <a:prstGeom prst="rect">
                <a:avLst/>
              </a:prstGeom>
            </p:spPr>
          </p:pic>
        </p:grpSp>
        <p:grpSp>
          <p:nvGrpSpPr>
            <p:cNvPr id="53" name="Group 52">
              <a:extLst>
                <a:ext uri="{FF2B5EF4-FFF2-40B4-BE49-F238E27FC236}">
                  <a16:creationId xmlns:a16="http://schemas.microsoft.com/office/drawing/2014/main" id="{21173F0B-9569-9CED-5CEF-64B610DC04C8}"/>
                </a:ext>
              </a:extLst>
            </p:cNvPr>
            <p:cNvGrpSpPr/>
            <p:nvPr/>
          </p:nvGrpSpPr>
          <p:grpSpPr>
            <a:xfrm>
              <a:off x="5681129" y="2700875"/>
              <a:ext cx="310118" cy="312585"/>
              <a:chOff x="6362209" y="3717991"/>
              <a:chExt cx="485422" cy="465935"/>
            </a:xfrm>
          </p:grpSpPr>
          <p:sp>
            <p:nvSpPr>
              <p:cNvPr id="81" name="Oval 80">
                <a:extLst>
                  <a:ext uri="{FF2B5EF4-FFF2-40B4-BE49-F238E27FC236}">
                    <a16:creationId xmlns:a16="http://schemas.microsoft.com/office/drawing/2014/main" id="{D671164D-9A84-3E5D-8B55-620284047BE9}"/>
                  </a:ext>
                </a:extLst>
              </p:cNvPr>
              <p:cNvSpPr/>
              <p:nvPr/>
            </p:nvSpPr>
            <p:spPr>
              <a:xfrm>
                <a:off x="6362209" y="3717991"/>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0AC96496-3A8B-492C-CEBC-40DD9C67C6D5}"/>
                  </a:ext>
                </a:extLst>
              </p:cNvPr>
              <p:cNvPicPr>
                <a:picLocks noChangeAspect="1"/>
              </p:cNvPicPr>
              <p:nvPr/>
            </p:nvPicPr>
            <p:blipFill>
              <a:blip r:embed="rId14"/>
              <a:stretch>
                <a:fillRect/>
              </a:stretch>
            </p:blipFill>
            <p:spPr>
              <a:xfrm>
                <a:off x="6507334" y="3868798"/>
                <a:ext cx="195166" cy="164670"/>
              </a:xfrm>
              <a:prstGeom prst="rect">
                <a:avLst/>
              </a:prstGeom>
            </p:spPr>
          </p:pic>
        </p:grpSp>
        <p:grpSp>
          <p:nvGrpSpPr>
            <p:cNvPr id="54" name="Group 53">
              <a:extLst>
                <a:ext uri="{FF2B5EF4-FFF2-40B4-BE49-F238E27FC236}">
                  <a16:creationId xmlns:a16="http://schemas.microsoft.com/office/drawing/2014/main" id="{80C9FA2E-356D-A4FD-B1CA-A605CE9B4C7E}"/>
                </a:ext>
              </a:extLst>
            </p:cNvPr>
            <p:cNvGrpSpPr/>
            <p:nvPr/>
          </p:nvGrpSpPr>
          <p:grpSpPr>
            <a:xfrm>
              <a:off x="3817818" y="1841817"/>
              <a:ext cx="659590" cy="458601"/>
              <a:chOff x="3254432" y="2378396"/>
              <a:chExt cx="1032442" cy="683585"/>
            </a:xfrm>
          </p:grpSpPr>
          <p:sp>
            <p:nvSpPr>
              <p:cNvPr id="79" name="Trapezoid 78">
                <a:extLst>
                  <a:ext uri="{FF2B5EF4-FFF2-40B4-BE49-F238E27FC236}">
                    <a16:creationId xmlns:a16="http://schemas.microsoft.com/office/drawing/2014/main" id="{FC8B5BA1-7331-D5B5-7118-9E9F0290A7ED}"/>
                  </a:ext>
                </a:extLst>
              </p:cNvPr>
              <p:cNvSpPr/>
              <p:nvPr/>
            </p:nvSpPr>
            <p:spPr>
              <a:xfrm rot="10800000">
                <a:off x="3254432" y="2378396"/>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9EB2540A-1AF2-9DC0-70E4-CE9B292B0111}"/>
                  </a:ext>
                </a:extLst>
              </p:cNvPr>
              <p:cNvPicPr>
                <a:picLocks noChangeAspect="1"/>
              </p:cNvPicPr>
              <p:nvPr/>
            </p:nvPicPr>
            <p:blipFill>
              <a:blip r:embed="rId15"/>
              <a:stretch>
                <a:fillRect/>
              </a:stretch>
            </p:blipFill>
            <p:spPr>
              <a:xfrm>
                <a:off x="3610960" y="2624972"/>
                <a:ext cx="321406" cy="241054"/>
              </a:xfrm>
              <a:prstGeom prst="rect">
                <a:avLst/>
              </a:prstGeom>
            </p:spPr>
          </p:pic>
        </p:grpSp>
        <p:grpSp>
          <p:nvGrpSpPr>
            <p:cNvPr id="55" name="Group 54">
              <a:extLst>
                <a:ext uri="{FF2B5EF4-FFF2-40B4-BE49-F238E27FC236}">
                  <a16:creationId xmlns:a16="http://schemas.microsoft.com/office/drawing/2014/main" id="{57072CF5-4906-EBCB-B04A-91EF65123254}"/>
                </a:ext>
              </a:extLst>
            </p:cNvPr>
            <p:cNvGrpSpPr/>
            <p:nvPr/>
          </p:nvGrpSpPr>
          <p:grpSpPr>
            <a:xfrm>
              <a:off x="3850908" y="3448238"/>
              <a:ext cx="659590" cy="458601"/>
              <a:chOff x="3306226" y="4772909"/>
              <a:chExt cx="1032442" cy="683585"/>
            </a:xfrm>
          </p:grpSpPr>
          <p:sp>
            <p:nvSpPr>
              <p:cNvPr id="77" name="Trapezoid 76">
                <a:extLst>
                  <a:ext uri="{FF2B5EF4-FFF2-40B4-BE49-F238E27FC236}">
                    <a16:creationId xmlns:a16="http://schemas.microsoft.com/office/drawing/2014/main" id="{984654F0-F653-859A-521C-E9919CC28E43}"/>
                  </a:ext>
                </a:extLst>
              </p:cNvPr>
              <p:cNvSpPr/>
              <p:nvPr/>
            </p:nvSpPr>
            <p:spPr>
              <a:xfrm>
                <a:off x="3306226" y="4772909"/>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EEF41D09-A343-76B2-A496-A1B2FF8D2720}"/>
                  </a:ext>
                </a:extLst>
              </p:cNvPr>
              <p:cNvPicPr>
                <a:picLocks noChangeAspect="1"/>
              </p:cNvPicPr>
              <p:nvPr/>
            </p:nvPicPr>
            <p:blipFill>
              <a:blip r:embed="rId16"/>
              <a:stretch>
                <a:fillRect/>
              </a:stretch>
            </p:blipFill>
            <p:spPr>
              <a:xfrm>
                <a:off x="3622342" y="5012773"/>
                <a:ext cx="351039" cy="223388"/>
              </a:xfrm>
              <a:prstGeom prst="rect">
                <a:avLst/>
              </a:prstGeom>
            </p:spPr>
          </p:pic>
        </p:grpSp>
        <p:grpSp>
          <p:nvGrpSpPr>
            <p:cNvPr id="56" name="Group 55">
              <a:extLst>
                <a:ext uri="{FF2B5EF4-FFF2-40B4-BE49-F238E27FC236}">
                  <a16:creationId xmlns:a16="http://schemas.microsoft.com/office/drawing/2014/main" id="{E7B59EFE-11B9-0250-CAC1-4BAD694A0768}"/>
                </a:ext>
              </a:extLst>
            </p:cNvPr>
            <p:cNvGrpSpPr/>
            <p:nvPr/>
          </p:nvGrpSpPr>
          <p:grpSpPr>
            <a:xfrm>
              <a:off x="5044347" y="3005899"/>
              <a:ext cx="328149" cy="392312"/>
              <a:chOff x="5174293" y="4113563"/>
              <a:chExt cx="513645" cy="584776"/>
            </a:xfrm>
          </p:grpSpPr>
          <p:sp>
            <p:nvSpPr>
              <p:cNvPr id="75" name="Rectangle 74">
                <a:extLst>
                  <a:ext uri="{FF2B5EF4-FFF2-40B4-BE49-F238E27FC236}">
                    <a16:creationId xmlns:a16="http://schemas.microsoft.com/office/drawing/2014/main" id="{C48869F0-0819-FFA9-BB24-B7507821350B}"/>
                  </a:ext>
                </a:extLst>
              </p:cNvPr>
              <p:cNvSpPr/>
              <p:nvPr/>
            </p:nvSpPr>
            <p:spPr>
              <a:xfrm>
                <a:off x="5174293" y="4113563"/>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59CEA3D5-3F90-2615-7A14-61E83763416C}"/>
                  </a:ext>
                </a:extLst>
              </p:cNvPr>
              <p:cNvPicPr>
                <a:picLocks noChangeAspect="1"/>
              </p:cNvPicPr>
              <p:nvPr/>
            </p:nvPicPr>
            <p:blipFill>
              <a:blip r:embed="rId17"/>
              <a:stretch>
                <a:fillRect/>
              </a:stretch>
            </p:blipFill>
            <p:spPr>
              <a:xfrm>
                <a:off x="5292590" y="4312949"/>
                <a:ext cx="337814" cy="253361"/>
              </a:xfrm>
              <a:prstGeom prst="rect">
                <a:avLst/>
              </a:prstGeom>
            </p:spPr>
          </p:pic>
        </p:grpSp>
        <p:grpSp>
          <p:nvGrpSpPr>
            <p:cNvPr id="57" name="Group 56">
              <a:extLst>
                <a:ext uri="{FF2B5EF4-FFF2-40B4-BE49-F238E27FC236}">
                  <a16:creationId xmlns:a16="http://schemas.microsoft.com/office/drawing/2014/main" id="{922D7698-5DB0-4239-F09D-A2E42D8A0774}"/>
                </a:ext>
              </a:extLst>
            </p:cNvPr>
            <p:cNvGrpSpPr/>
            <p:nvPr/>
          </p:nvGrpSpPr>
          <p:grpSpPr>
            <a:xfrm>
              <a:off x="3333849" y="1831878"/>
              <a:ext cx="230788" cy="1570917"/>
              <a:chOff x="2361706" y="2330804"/>
              <a:chExt cx="361247" cy="2341591"/>
            </a:xfrm>
          </p:grpSpPr>
          <p:grpSp>
            <p:nvGrpSpPr>
              <p:cNvPr id="66" name="Group 65">
                <a:extLst>
                  <a:ext uri="{FF2B5EF4-FFF2-40B4-BE49-F238E27FC236}">
                    <a16:creationId xmlns:a16="http://schemas.microsoft.com/office/drawing/2014/main" id="{2CCDDEE0-4F73-A848-F0AC-95000A8B1C07}"/>
                  </a:ext>
                </a:extLst>
              </p:cNvPr>
              <p:cNvGrpSpPr/>
              <p:nvPr/>
            </p:nvGrpSpPr>
            <p:grpSpPr>
              <a:xfrm>
                <a:off x="2361706" y="2330804"/>
                <a:ext cx="361247" cy="2341591"/>
                <a:chOff x="4363154" y="1795783"/>
                <a:chExt cx="361247" cy="2341591"/>
              </a:xfrm>
            </p:grpSpPr>
            <p:sp>
              <p:nvSpPr>
                <p:cNvPr id="71" name="Rectangle 70">
                  <a:extLst>
                    <a:ext uri="{FF2B5EF4-FFF2-40B4-BE49-F238E27FC236}">
                      <a16:creationId xmlns:a16="http://schemas.microsoft.com/office/drawing/2014/main" id="{3E6A3786-7558-1308-45AB-BF1A608E083C}"/>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777B073-3705-F9DC-688A-9AAD62207262}"/>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599B930-E629-BF15-9E85-1E27C774BC42}"/>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277AFD0-7702-DC1D-EA34-4A9D809D6056}"/>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3F4412F9-7F6A-426D-572C-C6EF5D21FF4B}"/>
                  </a:ext>
                </a:extLst>
              </p:cNvPr>
              <p:cNvPicPr>
                <a:picLocks noChangeAspect="1"/>
              </p:cNvPicPr>
              <p:nvPr/>
            </p:nvPicPr>
            <p:blipFill>
              <a:blip r:embed="rId18"/>
              <a:stretch>
                <a:fillRect/>
              </a:stretch>
            </p:blipFill>
            <p:spPr>
              <a:xfrm>
                <a:off x="2444094" y="2580315"/>
                <a:ext cx="196850" cy="139700"/>
              </a:xfrm>
              <a:prstGeom prst="rect">
                <a:avLst/>
              </a:prstGeom>
            </p:spPr>
          </p:pic>
          <p:pic>
            <p:nvPicPr>
              <p:cNvPr id="68" name="Picture 67">
                <a:extLst>
                  <a:ext uri="{FF2B5EF4-FFF2-40B4-BE49-F238E27FC236}">
                    <a16:creationId xmlns:a16="http://schemas.microsoft.com/office/drawing/2014/main" id="{630A767C-8C4C-2A7A-469C-A2BAFEB3CF55}"/>
                  </a:ext>
                </a:extLst>
              </p:cNvPr>
              <p:cNvPicPr>
                <a:picLocks noChangeAspect="1"/>
              </p:cNvPicPr>
              <p:nvPr/>
            </p:nvPicPr>
            <p:blipFill>
              <a:blip r:embed="rId19"/>
              <a:stretch>
                <a:fillRect/>
              </a:stretch>
            </p:blipFill>
            <p:spPr>
              <a:xfrm>
                <a:off x="2454717" y="3143555"/>
                <a:ext cx="165100" cy="139700"/>
              </a:xfrm>
              <a:prstGeom prst="rect">
                <a:avLst/>
              </a:prstGeom>
            </p:spPr>
          </p:pic>
          <p:pic>
            <p:nvPicPr>
              <p:cNvPr id="69" name="Picture 68">
                <a:extLst>
                  <a:ext uri="{FF2B5EF4-FFF2-40B4-BE49-F238E27FC236}">
                    <a16:creationId xmlns:a16="http://schemas.microsoft.com/office/drawing/2014/main" id="{2831629C-27B3-86A7-3D57-4D3D9A1761A7}"/>
                  </a:ext>
                </a:extLst>
              </p:cNvPr>
              <p:cNvPicPr>
                <a:picLocks noChangeAspect="1"/>
              </p:cNvPicPr>
              <p:nvPr/>
            </p:nvPicPr>
            <p:blipFill>
              <a:blip r:embed="rId20"/>
              <a:stretch>
                <a:fillRect/>
              </a:stretch>
            </p:blipFill>
            <p:spPr>
              <a:xfrm>
                <a:off x="2414744" y="3730263"/>
                <a:ext cx="273050" cy="184150"/>
              </a:xfrm>
              <a:prstGeom prst="rect">
                <a:avLst/>
              </a:prstGeom>
            </p:spPr>
          </p:pic>
          <p:pic>
            <p:nvPicPr>
              <p:cNvPr id="70" name="Picture 69">
                <a:extLst>
                  <a:ext uri="{FF2B5EF4-FFF2-40B4-BE49-F238E27FC236}">
                    <a16:creationId xmlns:a16="http://schemas.microsoft.com/office/drawing/2014/main" id="{D8A2CE0A-7B46-1613-4790-08FA8B32311F}"/>
                  </a:ext>
                </a:extLst>
              </p:cNvPr>
              <p:cNvPicPr>
                <a:picLocks noChangeAspect="1"/>
              </p:cNvPicPr>
              <p:nvPr/>
            </p:nvPicPr>
            <p:blipFill>
              <a:blip r:embed="rId21"/>
              <a:stretch>
                <a:fillRect/>
              </a:stretch>
            </p:blipFill>
            <p:spPr>
              <a:xfrm>
                <a:off x="2375868" y="4266367"/>
                <a:ext cx="342900" cy="184150"/>
              </a:xfrm>
              <a:prstGeom prst="rect">
                <a:avLst/>
              </a:prstGeom>
            </p:spPr>
          </p:pic>
        </p:grpSp>
        <p:grpSp>
          <p:nvGrpSpPr>
            <p:cNvPr id="58" name="Group 57">
              <a:extLst>
                <a:ext uri="{FF2B5EF4-FFF2-40B4-BE49-F238E27FC236}">
                  <a16:creationId xmlns:a16="http://schemas.microsoft.com/office/drawing/2014/main" id="{0807ACDA-629A-ED41-F0F6-4759F05F74FE}"/>
                </a:ext>
              </a:extLst>
            </p:cNvPr>
            <p:cNvGrpSpPr/>
            <p:nvPr/>
          </p:nvGrpSpPr>
          <p:grpSpPr>
            <a:xfrm>
              <a:off x="3824444" y="923548"/>
              <a:ext cx="933139" cy="597865"/>
              <a:chOff x="9263823" y="2378395"/>
              <a:chExt cx="1460624" cy="891171"/>
            </a:xfrm>
          </p:grpSpPr>
          <p:sp>
            <p:nvSpPr>
              <p:cNvPr id="64" name="Trapezoid 63">
                <a:extLst>
                  <a:ext uri="{FF2B5EF4-FFF2-40B4-BE49-F238E27FC236}">
                    <a16:creationId xmlns:a16="http://schemas.microsoft.com/office/drawing/2014/main" id="{88E669B8-0D38-E7F6-1133-C172937A8AFC}"/>
                  </a:ext>
                </a:extLst>
              </p:cNvPr>
              <p:cNvSpPr/>
              <p:nvPr/>
            </p:nvSpPr>
            <p:spPr>
              <a:xfrm rot="16200000">
                <a:off x="9548549" y="2093669"/>
                <a:ext cx="891171" cy="1460624"/>
              </a:xfrm>
              <a:prstGeom prst="trapezoid">
                <a:avLst/>
              </a:prstGeom>
              <a:solidFill>
                <a:srgbClr val="96D8B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Picture 64">
                <a:extLst>
                  <a:ext uri="{FF2B5EF4-FFF2-40B4-BE49-F238E27FC236}">
                    <a16:creationId xmlns:a16="http://schemas.microsoft.com/office/drawing/2014/main" id="{6BE1CC51-958F-473F-033F-9B05DBC76878}"/>
                  </a:ext>
                </a:extLst>
              </p:cNvPr>
              <p:cNvPicPr>
                <a:picLocks noChangeAspect="1"/>
              </p:cNvPicPr>
              <p:nvPr/>
            </p:nvPicPr>
            <p:blipFill>
              <a:blip r:embed="rId22"/>
              <a:stretch>
                <a:fillRect/>
              </a:stretch>
            </p:blipFill>
            <p:spPr>
              <a:xfrm>
                <a:off x="9296275" y="2725581"/>
                <a:ext cx="1336239" cy="165516"/>
              </a:xfrm>
              <a:prstGeom prst="rect">
                <a:avLst/>
              </a:prstGeom>
            </p:spPr>
          </p:pic>
        </p:grpSp>
        <p:pic>
          <p:nvPicPr>
            <p:cNvPr id="59" name="Picture 58">
              <a:extLst>
                <a:ext uri="{FF2B5EF4-FFF2-40B4-BE49-F238E27FC236}">
                  <a16:creationId xmlns:a16="http://schemas.microsoft.com/office/drawing/2014/main" id="{151FA74A-C9F0-0C4B-1A7A-CC3D2BBBAB9A}"/>
                </a:ext>
              </a:extLst>
            </p:cNvPr>
            <p:cNvPicPr>
              <a:picLocks noChangeAspect="1"/>
            </p:cNvPicPr>
            <p:nvPr/>
          </p:nvPicPr>
          <p:blipFill>
            <a:blip r:embed="rId23"/>
            <a:stretch>
              <a:fillRect/>
            </a:stretch>
          </p:blipFill>
          <p:spPr>
            <a:xfrm>
              <a:off x="2567561" y="1233832"/>
              <a:ext cx="454394" cy="129516"/>
            </a:xfrm>
            <a:prstGeom prst="rect">
              <a:avLst/>
            </a:prstGeom>
          </p:spPr>
        </p:pic>
        <p:pic>
          <p:nvPicPr>
            <p:cNvPr id="60" name="Picture 59">
              <a:extLst>
                <a:ext uri="{FF2B5EF4-FFF2-40B4-BE49-F238E27FC236}">
                  <a16:creationId xmlns:a16="http://schemas.microsoft.com/office/drawing/2014/main" id="{30BFAA34-7E27-54F7-3A4F-3D1F2522C265}"/>
                </a:ext>
              </a:extLst>
            </p:cNvPr>
            <p:cNvPicPr>
              <a:picLocks noChangeAspect="1"/>
            </p:cNvPicPr>
            <p:nvPr/>
          </p:nvPicPr>
          <p:blipFill>
            <a:blip r:embed="rId24"/>
            <a:stretch>
              <a:fillRect/>
            </a:stretch>
          </p:blipFill>
          <p:spPr>
            <a:xfrm>
              <a:off x="2574896" y="2049948"/>
              <a:ext cx="421937" cy="129516"/>
            </a:xfrm>
            <a:prstGeom prst="rect">
              <a:avLst/>
            </a:prstGeom>
          </p:spPr>
        </p:pic>
        <p:pic>
          <p:nvPicPr>
            <p:cNvPr id="61" name="Picture 60">
              <a:extLst>
                <a:ext uri="{FF2B5EF4-FFF2-40B4-BE49-F238E27FC236}">
                  <a16:creationId xmlns:a16="http://schemas.microsoft.com/office/drawing/2014/main" id="{E04783D7-D882-AFDE-5F20-1D5124FB6D74}"/>
                </a:ext>
              </a:extLst>
            </p:cNvPr>
            <p:cNvPicPr>
              <a:picLocks noChangeAspect="1"/>
            </p:cNvPicPr>
            <p:nvPr/>
          </p:nvPicPr>
          <p:blipFill>
            <a:blip r:embed="rId25"/>
            <a:stretch>
              <a:fillRect/>
            </a:stretch>
          </p:blipFill>
          <p:spPr>
            <a:xfrm>
              <a:off x="2576854" y="2865383"/>
              <a:ext cx="511834" cy="149477"/>
            </a:xfrm>
            <a:prstGeom prst="rect">
              <a:avLst/>
            </a:prstGeom>
          </p:spPr>
        </p:pic>
        <p:pic>
          <p:nvPicPr>
            <p:cNvPr id="62" name="Picture 61">
              <a:extLst>
                <a:ext uri="{FF2B5EF4-FFF2-40B4-BE49-F238E27FC236}">
                  <a16:creationId xmlns:a16="http://schemas.microsoft.com/office/drawing/2014/main" id="{FAB85B72-BA26-413B-48BF-F581A95E42B9}"/>
                </a:ext>
              </a:extLst>
            </p:cNvPr>
            <p:cNvPicPr>
              <a:picLocks noChangeAspect="1"/>
            </p:cNvPicPr>
            <p:nvPr/>
          </p:nvPicPr>
          <p:blipFill>
            <a:blip r:embed="rId26"/>
            <a:stretch>
              <a:fillRect/>
            </a:stretch>
          </p:blipFill>
          <p:spPr>
            <a:xfrm>
              <a:off x="2558729" y="3709695"/>
              <a:ext cx="522080" cy="133509"/>
            </a:xfrm>
            <a:prstGeom prst="rect">
              <a:avLst/>
            </a:prstGeom>
          </p:spPr>
        </p:pic>
        <p:pic>
          <p:nvPicPr>
            <p:cNvPr id="63" name="Picture 62">
              <a:extLst>
                <a:ext uri="{FF2B5EF4-FFF2-40B4-BE49-F238E27FC236}">
                  <a16:creationId xmlns:a16="http://schemas.microsoft.com/office/drawing/2014/main" id="{57506869-B238-1B7C-F9CD-F529BE31B10C}"/>
                </a:ext>
              </a:extLst>
            </p:cNvPr>
            <p:cNvPicPr>
              <a:picLocks noChangeAspect="1"/>
            </p:cNvPicPr>
            <p:nvPr/>
          </p:nvPicPr>
          <p:blipFill>
            <a:blip r:embed="rId27"/>
            <a:stretch>
              <a:fillRect/>
            </a:stretch>
          </p:blipFill>
          <p:spPr>
            <a:xfrm>
              <a:off x="4203069" y="1543570"/>
              <a:ext cx="571081" cy="129759"/>
            </a:xfrm>
            <a:prstGeom prst="rect">
              <a:avLst/>
            </a:prstGeom>
          </p:spPr>
        </p:pic>
      </p:grpSp>
      <p:grpSp>
        <p:nvGrpSpPr>
          <p:cNvPr id="153" name="Group 152">
            <a:extLst>
              <a:ext uri="{FF2B5EF4-FFF2-40B4-BE49-F238E27FC236}">
                <a16:creationId xmlns:a16="http://schemas.microsoft.com/office/drawing/2014/main" id="{02B24F93-C00B-9DFC-6FBF-FBBA8886E503}"/>
              </a:ext>
            </a:extLst>
          </p:cNvPr>
          <p:cNvGrpSpPr/>
          <p:nvPr/>
        </p:nvGrpSpPr>
        <p:grpSpPr>
          <a:xfrm>
            <a:off x="6826429" y="2904452"/>
            <a:ext cx="1624304" cy="1251960"/>
            <a:chOff x="6791276" y="2371170"/>
            <a:chExt cx="2001289" cy="1598964"/>
          </a:xfrm>
        </p:grpSpPr>
        <p:pic>
          <p:nvPicPr>
            <p:cNvPr id="113" name="Picture 112">
              <a:extLst>
                <a:ext uri="{FF2B5EF4-FFF2-40B4-BE49-F238E27FC236}">
                  <a16:creationId xmlns:a16="http://schemas.microsoft.com/office/drawing/2014/main" id="{5EB53881-91D8-B971-096D-96586A7CD2E4}"/>
                </a:ext>
              </a:extLst>
            </p:cNvPr>
            <p:cNvPicPr>
              <a:picLocks noChangeAspect="1"/>
            </p:cNvPicPr>
            <p:nvPr/>
          </p:nvPicPr>
          <p:blipFill>
            <a:blip r:embed="rId28"/>
            <a:stretch>
              <a:fillRect/>
            </a:stretch>
          </p:blipFill>
          <p:spPr>
            <a:xfrm>
              <a:off x="6791276" y="3629564"/>
              <a:ext cx="2001289" cy="340570"/>
            </a:xfrm>
            <a:prstGeom prst="rect">
              <a:avLst/>
            </a:prstGeom>
          </p:spPr>
        </p:pic>
        <p:pic>
          <p:nvPicPr>
            <p:cNvPr id="114" name="Picture 113">
              <a:extLst>
                <a:ext uri="{FF2B5EF4-FFF2-40B4-BE49-F238E27FC236}">
                  <a16:creationId xmlns:a16="http://schemas.microsoft.com/office/drawing/2014/main" id="{211221AB-C022-FCA6-D22F-70CCD3782FAA}"/>
                </a:ext>
              </a:extLst>
            </p:cNvPr>
            <p:cNvPicPr>
              <a:picLocks noChangeAspect="1"/>
            </p:cNvPicPr>
            <p:nvPr/>
          </p:nvPicPr>
          <p:blipFill>
            <a:blip r:embed="rId29"/>
            <a:stretch>
              <a:fillRect/>
            </a:stretch>
          </p:blipFill>
          <p:spPr>
            <a:xfrm>
              <a:off x="6791276" y="3166622"/>
              <a:ext cx="1775230" cy="340570"/>
            </a:xfrm>
            <a:prstGeom prst="rect">
              <a:avLst/>
            </a:prstGeom>
          </p:spPr>
        </p:pic>
        <p:pic>
          <p:nvPicPr>
            <p:cNvPr id="115" name="Picture 114">
              <a:extLst>
                <a:ext uri="{FF2B5EF4-FFF2-40B4-BE49-F238E27FC236}">
                  <a16:creationId xmlns:a16="http://schemas.microsoft.com/office/drawing/2014/main" id="{39C95F84-986E-1725-7BBC-F00CAAC0027B}"/>
                </a:ext>
              </a:extLst>
            </p:cNvPr>
            <p:cNvPicPr>
              <a:picLocks noChangeAspect="1"/>
            </p:cNvPicPr>
            <p:nvPr/>
          </p:nvPicPr>
          <p:blipFill>
            <a:blip r:embed="rId30"/>
            <a:stretch>
              <a:fillRect/>
            </a:stretch>
          </p:blipFill>
          <p:spPr>
            <a:xfrm>
              <a:off x="6791276" y="2768896"/>
              <a:ext cx="1376303" cy="275355"/>
            </a:xfrm>
            <a:prstGeom prst="rect">
              <a:avLst/>
            </a:prstGeom>
          </p:spPr>
        </p:pic>
        <p:pic>
          <p:nvPicPr>
            <p:cNvPr id="116" name="Picture 115">
              <a:extLst>
                <a:ext uri="{FF2B5EF4-FFF2-40B4-BE49-F238E27FC236}">
                  <a16:creationId xmlns:a16="http://schemas.microsoft.com/office/drawing/2014/main" id="{EF69CE42-27FD-E6D8-9086-3551BE354997}"/>
                </a:ext>
              </a:extLst>
            </p:cNvPr>
            <p:cNvPicPr>
              <a:picLocks noChangeAspect="1"/>
            </p:cNvPicPr>
            <p:nvPr/>
          </p:nvPicPr>
          <p:blipFill>
            <a:blip r:embed="rId31"/>
            <a:stretch>
              <a:fillRect/>
            </a:stretch>
          </p:blipFill>
          <p:spPr>
            <a:xfrm>
              <a:off x="6791276" y="2371170"/>
              <a:ext cx="1482684" cy="275355"/>
            </a:xfrm>
            <a:prstGeom prst="rect">
              <a:avLst/>
            </a:prstGeom>
          </p:spPr>
        </p:pic>
      </p:grpSp>
      <p:grpSp>
        <p:nvGrpSpPr>
          <p:cNvPr id="151" name="Group 150">
            <a:extLst>
              <a:ext uri="{FF2B5EF4-FFF2-40B4-BE49-F238E27FC236}">
                <a16:creationId xmlns:a16="http://schemas.microsoft.com/office/drawing/2014/main" id="{9DE29F20-E5E6-14B0-3647-8AA26A3353B2}"/>
              </a:ext>
            </a:extLst>
          </p:cNvPr>
          <p:cNvGrpSpPr/>
          <p:nvPr/>
        </p:nvGrpSpPr>
        <p:grpSpPr>
          <a:xfrm>
            <a:off x="6547303" y="4138048"/>
            <a:ext cx="2444752" cy="603542"/>
            <a:chOff x="6881353" y="4202875"/>
            <a:chExt cx="2444752" cy="603542"/>
          </a:xfrm>
        </p:grpSpPr>
        <p:cxnSp>
          <p:nvCxnSpPr>
            <p:cNvPr id="117" name="Straight Arrow Connector 116">
              <a:extLst>
                <a:ext uri="{FF2B5EF4-FFF2-40B4-BE49-F238E27FC236}">
                  <a16:creationId xmlns:a16="http://schemas.microsoft.com/office/drawing/2014/main" id="{1859DAC1-DEB4-D732-76BE-0792FB61C5A2}"/>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8" name="TextBox 117">
              <a:extLst>
                <a:ext uri="{FF2B5EF4-FFF2-40B4-BE49-F238E27FC236}">
                  <a16:creationId xmlns:a16="http://schemas.microsoft.com/office/drawing/2014/main" id="{CA8DD3CD-B4F3-DC1B-FD34-68B2160163CC}"/>
                </a:ext>
              </a:extLst>
            </p:cNvPr>
            <p:cNvSpPr txBox="1"/>
            <p:nvPr/>
          </p:nvSpPr>
          <p:spPr>
            <a:xfrm>
              <a:off x="7227454" y="4202875"/>
              <a:ext cx="1802096" cy="338554"/>
            </a:xfrm>
            <a:prstGeom prst="rect">
              <a:avLst/>
            </a:prstGeom>
            <a:noFill/>
          </p:spPr>
          <p:txBody>
            <a:bodyPr wrap="none" rtlCol="0">
              <a:spAutoFit/>
            </a:bodyPr>
            <a:lstStyle/>
            <a:p>
              <a:r>
                <a:rPr lang="en-US" sz="1600" dirty="0"/>
                <a:t>Back Propagation</a:t>
              </a:r>
            </a:p>
          </p:txBody>
        </p:sp>
        <p:cxnSp>
          <p:nvCxnSpPr>
            <p:cNvPr id="119" name="Straight Arrow Connector 118">
              <a:extLst>
                <a:ext uri="{FF2B5EF4-FFF2-40B4-BE49-F238E27FC236}">
                  <a16:creationId xmlns:a16="http://schemas.microsoft.com/office/drawing/2014/main" id="{EC95F5F9-8AC9-4CA0-7F19-DE39CEF84B2B}"/>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B329423F-8217-E7F2-2B2B-14E80A4C72EC}"/>
                </a:ext>
              </a:extLst>
            </p:cNvPr>
            <p:cNvSpPr txBox="1"/>
            <p:nvPr/>
          </p:nvSpPr>
          <p:spPr>
            <a:xfrm>
              <a:off x="7227454" y="4467863"/>
              <a:ext cx="2098651" cy="338554"/>
            </a:xfrm>
            <a:prstGeom prst="rect">
              <a:avLst/>
            </a:prstGeom>
            <a:noFill/>
          </p:spPr>
          <p:txBody>
            <a:bodyPr wrap="none" rtlCol="0">
              <a:spAutoFit/>
            </a:bodyPr>
            <a:lstStyle/>
            <a:p>
              <a:r>
                <a:rPr lang="en-US" sz="1600" dirty="0"/>
                <a:t>Forward Propagation</a:t>
              </a:r>
            </a:p>
          </p:txBody>
        </p:sp>
      </p:grpSp>
      <p:pic>
        <p:nvPicPr>
          <p:cNvPr id="120" name="Google Shape;236;p32">
            <a:extLst>
              <a:ext uri="{FF2B5EF4-FFF2-40B4-BE49-F238E27FC236}">
                <a16:creationId xmlns:a16="http://schemas.microsoft.com/office/drawing/2014/main" id="{E883C063-C1AA-818E-EEB5-13B546A797B2}"/>
              </a:ext>
            </a:extLst>
          </p:cNvPr>
          <p:cNvPicPr preferRelativeResize="0"/>
          <p:nvPr/>
        </p:nvPicPr>
        <p:blipFill>
          <a:blip r:embed="rId32">
            <a:alphaModFix/>
          </a:blip>
          <a:stretch>
            <a:fillRect/>
          </a:stretch>
        </p:blipFill>
        <p:spPr>
          <a:xfrm>
            <a:off x="6429335" y="813977"/>
            <a:ext cx="2200838" cy="1928559"/>
          </a:xfrm>
          <a:prstGeom prst="rect">
            <a:avLst/>
          </a:prstGeom>
          <a:noFill/>
          <a:ln>
            <a:noFill/>
          </a:ln>
        </p:spPr>
      </p:pic>
      <p:pic>
        <p:nvPicPr>
          <p:cNvPr id="204" name="Picture 203">
            <a:extLst>
              <a:ext uri="{FF2B5EF4-FFF2-40B4-BE49-F238E27FC236}">
                <a16:creationId xmlns:a16="http://schemas.microsoft.com/office/drawing/2014/main" id="{EEF2D008-A961-8392-696B-C1177E1A100E}"/>
              </a:ext>
            </a:extLst>
          </p:cNvPr>
          <p:cNvPicPr>
            <a:picLocks noChangeAspect="1"/>
          </p:cNvPicPr>
          <p:nvPr/>
        </p:nvPicPr>
        <p:blipFill>
          <a:blip r:embed="rId33"/>
          <a:stretch>
            <a:fillRect/>
          </a:stretch>
        </p:blipFill>
        <p:spPr>
          <a:xfrm>
            <a:off x="3230882" y="1423782"/>
            <a:ext cx="153824" cy="116694"/>
          </a:xfrm>
          <a:prstGeom prst="rect">
            <a:avLst/>
          </a:prstGeom>
        </p:spPr>
      </p:pic>
      <p:sp>
        <p:nvSpPr>
          <p:cNvPr id="121" name="Rectangle 120">
            <a:extLst>
              <a:ext uri="{FF2B5EF4-FFF2-40B4-BE49-F238E27FC236}">
                <a16:creationId xmlns:a16="http://schemas.microsoft.com/office/drawing/2014/main" id="{9B6063AC-58DE-673E-60BC-F3F196A90CB3}"/>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 name="Picture 121">
            <a:extLst>
              <a:ext uri="{FF2B5EF4-FFF2-40B4-BE49-F238E27FC236}">
                <a16:creationId xmlns:a16="http://schemas.microsoft.com/office/drawing/2014/main" id="{85A6D8E4-FB47-EC0A-506B-9E13B6F751B1}"/>
              </a:ext>
            </a:extLst>
          </p:cNvPr>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68553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F3A39A10-89D5-A998-54FD-C37C88C16752}"/>
              </a:ext>
            </a:extLst>
          </p:cNvPr>
          <p:cNvGrpSpPr/>
          <p:nvPr/>
        </p:nvGrpSpPr>
        <p:grpSpPr>
          <a:xfrm>
            <a:off x="4761140" y="3133052"/>
            <a:ext cx="4023599" cy="1361412"/>
            <a:chOff x="4787185" y="2948455"/>
            <a:chExt cx="4023599" cy="1361412"/>
          </a:xfrm>
        </p:grpSpPr>
        <p:sp>
          <p:nvSpPr>
            <p:cNvPr id="109" name="Google Shape;307;p37">
              <a:extLst>
                <a:ext uri="{FF2B5EF4-FFF2-40B4-BE49-F238E27FC236}">
                  <a16:creationId xmlns:a16="http://schemas.microsoft.com/office/drawing/2014/main" id="{65FF866F-4B44-E499-5A8A-FD4E08F69516}"/>
                </a:ext>
              </a:extLst>
            </p:cNvPr>
            <p:cNvSpPr txBox="1">
              <a:spLocks/>
            </p:cNvSpPr>
            <p:nvPr/>
          </p:nvSpPr>
          <p:spPr>
            <a:xfrm>
              <a:off x="4787185" y="2948455"/>
              <a:ext cx="4023599" cy="1361412"/>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800" dirty="0">
                  <a:solidFill>
                    <a:schemeClr val="dk1"/>
                  </a:solidFill>
                </a:rPr>
                <a:t>The overall ELBO function to optimize</a:t>
              </a:r>
            </a:p>
          </p:txBody>
        </p:sp>
        <p:pic>
          <p:nvPicPr>
            <p:cNvPr id="110" name="Google Shape;308;p37">
              <a:extLst>
                <a:ext uri="{FF2B5EF4-FFF2-40B4-BE49-F238E27FC236}">
                  <a16:creationId xmlns:a16="http://schemas.microsoft.com/office/drawing/2014/main" id="{C00C785D-4968-1FBE-B99A-0ADE1FF61AF1}"/>
                </a:ext>
              </a:extLst>
            </p:cNvPr>
            <p:cNvPicPr preferRelativeResize="0"/>
            <p:nvPr/>
          </p:nvPicPr>
          <p:blipFill>
            <a:blip r:embed="rId3">
              <a:alphaModFix/>
            </a:blip>
            <a:stretch>
              <a:fillRect/>
            </a:stretch>
          </p:blipFill>
          <p:spPr>
            <a:xfrm>
              <a:off x="4836822" y="3294527"/>
              <a:ext cx="3950342" cy="1015340"/>
            </a:xfrm>
            <a:prstGeom prst="rect">
              <a:avLst/>
            </a:prstGeom>
            <a:noFill/>
            <a:ln>
              <a:noFill/>
            </a:ln>
          </p:spPr>
        </p:pic>
      </p:grpSp>
      <p:sp>
        <p:nvSpPr>
          <p:cNvPr id="111" name="TextBox 110">
            <a:extLst>
              <a:ext uri="{FF2B5EF4-FFF2-40B4-BE49-F238E27FC236}">
                <a16:creationId xmlns:a16="http://schemas.microsoft.com/office/drawing/2014/main" id="{BD20564A-A230-398B-5CAF-3905B01D5462}"/>
              </a:ext>
            </a:extLst>
          </p:cNvPr>
          <p:cNvSpPr txBox="1"/>
          <p:nvPr/>
        </p:nvSpPr>
        <p:spPr>
          <a:xfrm>
            <a:off x="4375733" y="4482244"/>
            <a:ext cx="4640315" cy="215444"/>
          </a:xfrm>
          <a:prstGeom prst="rect">
            <a:avLst/>
          </a:prstGeom>
          <a:noFill/>
        </p:spPr>
        <p:txBody>
          <a:bodyPr wrap="square">
            <a:spAutoFit/>
          </a:bodyPr>
          <a:lstStyle/>
          <a:p>
            <a:r>
              <a:rPr lang="en-US" sz="800" dirty="0"/>
              <a:t>https://</a:t>
            </a:r>
            <a:r>
              <a:rPr lang="en-US" sz="800" dirty="0" err="1"/>
              <a:t>github.com</a:t>
            </a:r>
            <a:r>
              <a:rPr lang="en-US" sz="800" dirty="0"/>
              <a:t>/Shantanu48114860/DR-VIDAL-AMIA-22/blob/main/DR_VIDAL_AMIA-</a:t>
            </a:r>
            <a:r>
              <a:rPr lang="en-US" sz="800" dirty="0" err="1"/>
              <a:t>Supp.pdf</a:t>
            </a:r>
            <a:endParaRPr lang="en-US" sz="800" dirty="0"/>
          </a:p>
        </p:txBody>
      </p:sp>
      <p:grpSp>
        <p:nvGrpSpPr>
          <p:cNvPr id="112" name="Group 111">
            <a:extLst>
              <a:ext uri="{FF2B5EF4-FFF2-40B4-BE49-F238E27FC236}">
                <a16:creationId xmlns:a16="http://schemas.microsoft.com/office/drawing/2014/main" id="{F955FD3F-D96C-45EB-C4A7-BC2531BE94E1}"/>
              </a:ext>
            </a:extLst>
          </p:cNvPr>
          <p:cNvGrpSpPr/>
          <p:nvPr/>
        </p:nvGrpSpPr>
        <p:grpSpPr>
          <a:xfrm>
            <a:off x="2144399" y="4224331"/>
            <a:ext cx="1962249" cy="541987"/>
            <a:chOff x="6881353" y="4202875"/>
            <a:chExt cx="1962249" cy="541987"/>
          </a:xfrm>
        </p:grpSpPr>
        <p:cxnSp>
          <p:nvCxnSpPr>
            <p:cNvPr id="113" name="Straight Arrow Connector 112">
              <a:extLst>
                <a:ext uri="{FF2B5EF4-FFF2-40B4-BE49-F238E27FC236}">
                  <a16:creationId xmlns:a16="http://schemas.microsoft.com/office/drawing/2014/main" id="{E9235EDC-D17A-9F44-95C4-C9E808D5AC39}"/>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4" name="TextBox 113">
              <a:extLst>
                <a:ext uri="{FF2B5EF4-FFF2-40B4-BE49-F238E27FC236}">
                  <a16:creationId xmlns:a16="http://schemas.microsoft.com/office/drawing/2014/main" id="{A31DD92A-DFC4-E783-8439-4C2B0246E159}"/>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5" name="Straight Arrow Connector 114">
              <a:extLst>
                <a:ext uri="{FF2B5EF4-FFF2-40B4-BE49-F238E27FC236}">
                  <a16:creationId xmlns:a16="http://schemas.microsoft.com/office/drawing/2014/main" id="{02F97D86-445E-913D-1529-E806EB82C714}"/>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021C23CD-D7B0-FAAC-072B-45E2D58ED544}"/>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17" name="Group 116">
            <a:extLst>
              <a:ext uri="{FF2B5EF4-FFF2-40B4-BE49-F238E27FC236}">
                <a16:creationId xmlns:a16="http://schemas.microsoft.com/office/drawing/2014/main" id="{697C1B6F-19D8-EE51-3E72-81582645161D}"/>
              </a:ext>
            </a:extLst>
          </p:cNvPr>
          <p:cNvGrpSpPr/>
          <p:nvPr/>
        </p:nvGrpSpPr>
        <p:grpSpPr>
          <a:xfrm>
            <a:off x="670315" y="4033490"/>
            <a:ext cx="916262" cy="566985"/>
            <a:chOff x="227097" y="5734423"/>
            <a:chExt cx="1553425" cy="918033"/>
          </a:xfrm>
        </p:grpSpPr>
        <p:pic>
          <p:nvPicPr>
            <p:cNvPr id="118" name="Picture 117">
              <a:extLst>
                <a:ext uri="{FF2B5EF4-FFF2-40B4-BE49-F238E27FC236}">
                  <a16:creationId xmlns:a16="http://schemas.microsoft.com/office/drawing/2014/main" id="{1EB2AEB4-4031-25BF-BDFA-016EB99916EA}"/>
                </a:ext>
              </a:extLst>
            </p:cNvPr>
            <p:cNvPicPr>
              <a:picLocks noChangeAspect="1"/>
            </p:cNvPicPr>
            <p:nvPr/>
          </p:nvPicPr>
          <p:blipFill>
            <a:blip r:embed="rId4"/>
            <a:stretch>
              <a:fillRect/>
            </a:stretch>
          </p:blipFill>
          <p:spPr>
            <a:xfrm>
              <a:off x="227097" y="5734423"/>
              <a:ext cx="1553425" cy="242561"/>
            </a:xfrm>
            <a:prstGeom prst="rect">
              <a:avLst/>
            </a:prstGeom>
          </p:spPr>
        </p:pic>
        <p:pic>
          <p:nvPicPr>
            <p:cNvPr id="119" name="Picture 118">
              <a:extLst>
                <a:ext uri="{FF2B5EF4-FFF2-40B4-BE49-F238E27FC236}">
                  <a16:creationId xmlns:a16="http://schemas.microsoft.com/office/drawing/2014/main" id="{99756373-60FB-0186-A514-350DC618A42F}"/>
                </a:ext>
              </a:extLst>
            </p:cNvPr>
            <p:cNvPicPr>
              <a:picLocks noChangeAspect="1"/>
            </p:cNvPicPr>
            <p:nvPr/>
          </p:nvPicPr>
          <p:blipFill>
            <a:blip r:embed="rId5"/>
            <a:stretch>
              <a:fillRect/>
            </a:stretch>
          </p:blipFill>
          <p:spPr>
            <a:xfrm>
              <a:off x="227097" y="6001165"/>
              <a:ext cx="1377955" cy="242561"/>
            </a:xfrm>
            <a:prstGeom prst="rect">
              <a:avLst/>
            </a:prstGeom>
          </p:spPr>
        </p:pic>
        <p:pic>
          <p:nvPicPr>
            <p:cNvPr id="120" name="Picture 119">
              <a:extLst>
                <a:ext uri="{FF2B5EF4-FFF2-40B4-BE49-F238E27FC236}">
                  <a16:creationId xmlns:a16="http://schemas.microsoft.com/office/drawing/2014/main" id="{F34E5E52-0D20-08DC-16B9-CA6514418D0E}"/>
                </a:ext>
              </a:extLst>
            </p:cNvPr>
            <p:cNvPicPr>
              <a:picLocks noChangeAspect="1"/>
            </p:cNvPicPr>
            <p:nvPr/>
          </p:nvPicPr>
          <p:blipFill>
            <a:blip r:embed="rId6"/>
            <a:stretch>
              <a:fillRect/>
            </a:stretch>
          </p:blipFill>
          <p:spPr>
            <a:xfrm>
              <a:off x="227097" y="6243726"/>
              <a:ext cx="1068302" cy="196113"/>
            </a:xfrm>
            <a:prstGeom prst="rect">
              <a:avLst/>
            </a:prstGeom>
          </p:spPr>
        </p:pic>
        <p:pic>
          <p:nvPicPr>
            <p:cNvPr id="121" name="Picture 120">
              <a:extLst>
                <a:ext uri="{FF2B5EF4-FFF2-40B4-BE49-F238E27FC236}">
                  <a16:creationId xmlns:a16="http://schemas.microsoft.com/office/drawing/2014/main" id="{7EE76E3E-4E8E-7728-37EE-66F582C275A4}"/>
                </a:ext>
              </a:extLst>
            </p:cNvPr>
            <p:cNvPicPr>
              <a:picLocks noChangeAspect="1"/>
            </p:cNvPicPr>
            <p:nvPr/>
          </p:nvPicPr>
          <p:blipFill>
            <a:blip r:embed="rId7"/>
            <a:stretch>
              <a:fillRect/>
            </a:stretch>
          </p:blipFill>
          <p:spPr>
            <a:xfrm>
              <a:off x="227097" y="6456343"/>
              <a:ext cx="1150876" cy="196113"/>
            </a:xfrm>
            <a:prstGeom prst="rect">
              <a:avLst/>
            </a:prstGeom>
          </p:spPr>
        </p:pic>
      </p:grpSp>
      <p:grpSp>
        <p:nvGrpSpPr>
          <p:cNvPr id="122" name="Group 121">
            <a:extLst>
              <a:ext uri="{FF2B5EF4-FFF2-40B4-BE49-F238E27FC236}">
                <a16:creationId xmlns:a16="http://schemas.microsoft.com/office/drawing/2014/main" id="{F2F21A55-8857-248D-705B-30163D514B45}"/>
              </a:ext>
            </a:extLst>
          </p:cNvPr>
          <p:cNvGrpSpPr/>
          <p:nvPr/>
        </p:nvGrpSpPr>
        <p:grpSpPr>
          <a:xfrm>
            <a:off x="546139" y="915920"/>
            <a:ext cx="4173095" cy="3254337"/>
            <a:chOff x="546139" y="915920"/>
            <a:chExt cx="4173095" cy="3254337"/>
          </a:xfrm>
        </p:grpSpPr>
        <p:sp>
          <p:nvSpPr>
            <p:cNvPr id="123" name="Trapezoid 122">
              <a:extLst>
                <a:ext uri="{FF2B5EF4-FFF2-40B4-BE49-F238E27FC236}">
                  <a16:creationId xmlns:a16="http://schemas.microsoft.com/office/drawing/2014/main" id="{8D61F8DB-7990-3FCC-B4E7-4A0757842360}"/>
                </a:ext>
              </a:extLst>
            </p:cNvPr>
            <p:cNvSpPr/>
            <p:nvPr/>
          </p:nvSpPr>
          <p:spPr>
            <a:xfrm rot="5400000">
              <a:off x="986191" y="994735"/>
              <a:ext cx="501797" cy="523368"/>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rapezoid 123">
              <a:extLst>
                <a:ext uri="{FF2B5EF4-FFF2-40B4-BE49-F238E27FC236}">
                  <a16:creationId xmlns:a16="http://schemas.microsoft.com/office/drawing/2014/main" id="{E27DDFBD-F425-889E-C96C-9A36718EF0D5}"/>
                </a:ext>
              </a:extLst>
            </p:cNvPr>
            <p:cNvSpPr/>
            <p:nvPr/>
          </p:nvSpPr>
          <p:spPr>
            <a:xfrm rot="5400000">
              <a:off x="986191" y="1727843"/>
              <a:ext cx="501797" cy="523368"/>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rapezoid 124">
              <a:extLst>
                <a:ext uri="{FF2B5EF4-FFF2-40B4-BE49-F238E27FC236}">
                  <a16:creationId xmlns:a16="http://schemas.microsoft.com/office/drawing/2014/main" id="{B0EAA57E-0EB1-714B-0604-3A0FEE3C9552}"/>
                </a:ext>
              </a:extLst>
            </p:cNvPr>
            <p:cNvSpPr/>
            <p:nvPr/>
          </p:nvSpPr>
          <p:spPr>
            <a:xfrm rot="5400000">
              <a:off x="986191" y="3194060"/>
              <a:ext cx="501797" cy="523368"/>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a:extLst>
                <a:ext uri="{FF2B5EF4-FFF2-40B4-BE49-F238E27FC236}">
                  <a16:creationId xmlns:a16="http://schemas.microsoft.com/office/drawing/2014/main" id="{6E5B7482-FC72-88AA-C16C-ABE7912FF3EE}"/>
                </a:ext>
              </a:extLst>
            </p:cNvPr>
            <p:cNvSpPr/>
            <p:nvPr/>
          </p:nvSpPr>
          <p:spPr>
            <a:xfrm rot="5400000">
              <a:off x="986191" y="2460951"/>
              <a:ext cx="501797" cy="523368"/>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Elbow Connector 126">
              <a:extLst>
                <a:ext uri="{FF2B5EF4-FFF2-40B4-BE49-F238E27FC236}">
                  <a16:creationId xmlns:a16="http://schemas.microsoft.com/office/drawing/2014/main" id="{19DC2537-8A23-A337-0406-19011901A7B2}"/>
                </a:ext>
              </a:extLst>
            </p:cNvPr>
            <p:cNvCxnSpPr>
              <a:cxnSpLocks/>
              <a:stCxn id="224" idx="3"/>
              <a:endCxn id="123" idx="2"/>
            </p:cNvCxnSpPr>
            <p:nvPr/>
          </p:nvCxnSpPr>
          <p:spPr>
            <a:xfrm flipV="1">
              <a:off x="757922" y="1256418"/>
              <a:ext cx="217484" cy="1106063"/>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28" name="Elbow Connector 127">
              <a:extLst>
                <a:ext uri="{FF2B5EF4-FFF2-40B4-BE49-F238E27FC236}">
                  <a16:creationId xmlns:a16="http://schemas.microsoft.com/office/drawing/2014/main" id="{BAD57118-34C4-7045-84C1-D5A9B05EFC58}"/>
                </a:ext>
              </a:extLst>
            </p:cNvPr>
            <p:cNvCxnSpPr>
              <a:cxnSpLocks/>
              <a:stCxn id="224" idx="3"/>
              <a:endCxn id="124" idx="2"/>
            </p:cNvCxnSpPr>
            <p:nvPr/>
          </p:nvCxnSpPr>
          <p:spPr>
            <a:xfrm flipV="1">
              <a:off x="757922" y="1989527"/>
              <a:ext cx="217484" cy="37295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29" name="Elbow Connector 128">
              <a:extLst>
                <a:ext uri="{FF2B5EF4-FFF2-40B4-BE49-F238E27FC236}">
                  <a16:creationId xmlns:a16="http://schemas.microsoft.com/office/drawing/2014/main" id="{1F9E0A4B-427B-A22A-C635-5A7C42269A3A}"/>
                </a:ext>
              </a:extLst>
            </p:cNvPr>
            <p:cNvCxnSpPr>
              <a:cxnSpLocks/>
              <a:stCxn id="224" idx="3"/>
              <a:endCxn id="126" idx="2"/>
            </p:cNvCxnSpPr>
            <p:nvPr/>
          </p:nvCxnSpPr>
          <p:spPr>
            <a:xfrm>
              <a:off x="757922" y="2362482"/>
              <a:ext cx="217484" cy="360154"/>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Elbow Connector 129">
              <a:extLst>
                <a:ext uri="{FF2B5EF4-FFF2-40B4-BE49-F238E27FC236}">
                  <a16:creationId xmlns:a16="http://schemas.microsoft.com/office/drawing/2014/main" id="{44FEFE52-8D1E-EA81-237E-E1471DBF1688}"/>
                </a:ext>
              </a:extLst>
            </p:cNvPr>
            <p:cNvCxnSpPr>
              <a:cxnSpLocks/>
              <a:stCxn id="224" idx="3"/>
              <a:endCxn id="125" idx="2"/>
            </p:cNvCxnSpPr>
            <p:nvPr/>
          </p:nvCxnSpPr>
          <p:spPr>
            <a:xfrm>
              <a:off x="757922" y="2362482"/>
              <a:ext cx="217484" cy="109326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1" name="Elbow Connector 130">
              <a:extLst>
                <a:ext uri="{FF2B5EF4-FFF2-40B4-BE49-F238E27FC236}">
                  <a16:creationId xmlns:a16="http://schemas.microsoft.com/office/drawing/2014/main" id="{6CA8CFF8-2AE1-FAF5-50B6-F46FAB0A6E70}"/>
                </a:ext>
              </a:extLst>
            </p:cNvPr>
            <p:cNvCxnSpPr>
              <a:cxnSpLocks/>
              <a:stCxn id="123" idx="0"/>
              <a:endCxn id="189" idx="1"/>
            </p:cNvCxnSpPr>
            <p:nvPr/>
          </p:nvCxnSpPr>
          <p:spPr>
            <a:xfrm>
              <a:off x="1498774" y="1256419"/>
              <a:ext cx="214048" cy="64904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Elbow Connector 131">
              <a:extLst>
                <a:ext uri="{FF2B5EF4-FFF2-40B4-BE49-F238E27FC236}">
                  <a16:creationId xmlns:a16="http://schemas.microsoft.com/office/drawing/2014/main" id="{9D6A3005-456D-3732-5656-3B804FE3AA11}"/>
                </a:ext>
              </a:extLst>
            </p:cNvPr>
            <p:cNvCxnSpPr>
              <a:cxnSpLocks/>
              <a:stCxn id="124" idx="0"/>
              <a:endCxn id="190" idx="1"/>
            </p:cNvCxnSpPr>
            <p:nvPr/>
          </p:nvCxnSpPr>
          <p:spPr>
            <a:xfrm>
              <a:off x="1498774" y="1989527"/>
              <a:ext cx="214049" cy="26891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Elbow Connector 132">
              <a:extLst>
                <a:ext uri="{FF2B5EF4-FFF2-40B4-BE49-F238E27FC236}">
                  <a16:creationId xmlns:a16="http://schemas.microsoft.com/office/drawing/2014/main" id="{E6D0EA95-D6AE-C506-9C9E-AD5256B1225C}"/>
                </a:ext>
              </a:extLst>
            </p:cNvPr>
            <p:cNvCxnSpPr>
              <a:cxnSpLocks/>
              <a:stCxn id="126" idx="0"/>
              <a:endCxn id="187" idx="1"/>
            </p:cNvCxnSpPr>
            <p:nvPr/>
          </p:nvCxnSpPr>
          <p:spPr>
            <a:xfrm flipV="1">
              <a:off x="1498774" y="2609931"/>
              <a:ext cx="214049" cy="11270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4" name="Elbow Connector 133">
              <a:extLst>
                <a:ext uri="{FF2B5EF4-FFF2-40B4-BE49-F238E27FC236}">
                  <a16:creationId xmlns:a16="http://schemas.microsoft.com/office/drawing/2014/main" id="{142DD0C7-6B07-2AE1-ABF9-2EFE232CC78C}"/>
                </a:ext>
              </a:extLst>
            </p:cNvPr>
            <p:cNvCxnSpPr>
              <a:cxnSpLocks/>
              <a:stCxn id="125" idx="0"/>
              <a:endCxn id="188" idx="1"/>
            </p:cNvCxnSpPr>
            <p:nvPr/>
          </p:nvCxnSpPr>
          <p:spPr>
            <a:xfrm flipV="1">
              <a:off x="1498774" y="2961417"/>
              <a:ext cx="214048" cy="49432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135" name="Right Brace 134">
              <a:extLst>
                <a:ext uri="{FF2B5EF4-FFF2-40B4-BE49-F238E27FC236}">
                  <a16:creationId xmlns:a16="http://schemas.microsoft.com/office/drawing/2014/main" id="{932ABA83-2129-1A2F-9ED8-417F77A26F2B}"/>
                </a:ext>
              </a:extLst>
            </p:cNvPr>
            <p:cNvSpPr/>
            <p:nvPr/>
          </p:nvSpPr>
          <p:spPr>
            <a:xfrm>
              <a:off x="1890051" y="1676883"/>
              <a:ext cx="147115" cy="1493048"/>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6" name="Elbow Connector 135">
              <a:extLst>
                <a:ext uri="{FF2B5EF4-FFF2-40B4-BE49-F238E27FC236}">
                  <a16:creationId xmlns:a16="http://schemas.microsoft.com/office/drawing/2014/main" id="{857EDEA6-811D-F945-6283-F8E392D7EC36}"/>
                </a:ext>
              </a:extLst>
            </p:cNvPr>
            <p:cNvCxnSpPr>
              <a:cxnSpLocks/>
              <a:endCxn id="195" idx="2"/>
            </p:cNvCxnSpPr>
            <p:nvPr/>
          </p:nvCxnSpPr>
          <p:spPr>
            <a:xfrm>
              <a:off x="2036018" y="1549697"/>
              <a:ext cx="423561" cy="188931"/>
            </a:xfrm>
            <a:prstGeom prst="bentConnector2">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137" name="Elbow Connector 136">
              <a:extLst>
                <a:ext uri="{FF2B5EF4-FFF2-40B4-BE49-F238E27FC236}">
                  <a16:creationId xmlns:a16="http://schemas.microsoft.com/office/drawing/2014/main" id="{47C3DE11-3631-BC7F-95E4-F57C9D7F26B8}"/>
                </a:ext>
              </a:extLst>
            </p:cNvPr>
            <p:cNvCxnSpPr>
              <a:cxnSpLocks/>
              <a:endCxn id="180" idx="0"/>
            </p:cNvCxnSpPr>
            <p:nvPr/>
          </p:nvCxnSpPr>
          <p:spPr>
            <a:xfrm rot="5400000" flipH="1" flipV="1">
              <a:off x="1477183" y="1745155"/>
              <a:ext cx="1247248" cy="12442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B0A4A2F8-732C-132D-84A2-440D622C4FF9}"/>
                </a:ext>
              </a:extLst>
            </p:cNvPr>
            <p:cNvCxnSpPr>
              <a:cxnSpLocks/>
              <a:stCxn id="195" idx="0"/>
            </p:cNvCxnSpPr>
            <p:nvPr/>
          </p:nvCxnSpPr>
          <p:spPr>
            <a:xfrm>
              <a:off x="2459579" y="2149503"/>
              <a:ext cx="0" cy="89242"/>
            </a:xfrm>
            <a:prstGeom prst="straightConnector1">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A0FAFBC8-B753-4A9C-BA42-3642EF6403CD}"/>
                </a:ext>
              </a:extLst>
            </p:cNvPr>
            <p:cNvCxnSpPr>
              <a:cxnSpLocks/>
              <a:stCxn id="212" idx="2"/>
              <a:endCxn id="206" idx="0"/>
            </p:cNvCxnSpPr>
            <p:nvPr/>
          </p:nvCxnSpPr>
          <p:spPr>
            <a:xfrm flipH="1">
              <a:off x="2511315" y="2580999"/>
              <a:ext cx="332" cy="12425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BC0BCFC6-ED17-9556-2C9E-DDD6FB5B4773}"/>
                </a:ext>
              </a:extLst>
            </p:cNvPr>
            <p:cNvCxnSpPr>
              <a:cxnSpLocks/>
              <a:stCxn id="206" idx="2"/>
              <a:endCxn id="193" idx="0"/>
            </p:cNvCxnSpPr>
            <p:nvPr/>
          </p:nvCxnSpPr>
          <p:spPr>
            <a:xfrm flipH="1">
              <a:off x="2510468" y="2985305"/>
              <a:ext cx="847" cy="131588"/>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7454088-92B2-42CD-5C53-DEAADB006D31}"/>
                </a:ext>
              </a:extLst>
            </p:cNvPr>
            <p:cNvCxnSpPr>
              <a:cxnSpLocks/>
              <a:stCxn id="193" idx="2"/>
              <a:endCxn id="216" idx="0"/>
            </p:cNvCxnSpPr>
            <p:nvPr/>
          </p:nvCxnSpPr>
          <p:spPr>
            <a:xfrm flipH="1">
              <a:off x="2506302" y="3527769"/>
              <a:ext cx="4166" cy="159330"/>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2" name="Elbow Connector 141">
              <a:extLst>
                <a:ext uri="{FF2B5EF4-FFF2-40B4-BE49-F238E27FC236}">
                  <a16:creationId xmlns:a16="http://schemas.microsoft.com/office/drawing/2014/main" id="{C7C4C589-7F33-0551-802E-3B7F0D3160A5}"/>
                </a:ext>
              </a:extLst>
            </p:cNvPr>
            <p:cNvCxnSpPr>
              <a:cxnSpLocks/>
              <a:stCxn id="212" idx="3"/>
              <a:endCxn id="199" idx="4"/>
            </p:cNvCxnSpPr>
            <p:nvPr/>
          </p:nvCxnSpPr>
          <p:spPr>
            <a:xfrm flipV="1">
              <a:off x="2931903" y="2299358"/>
              <a:ext cx="152513" cy="139710"/>
            </a:xfrm>
            <a:prstGeom prst="bentConnector2">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143" name="Elbow Connector 142">
              <a:extLst>
                <a:ext uri="{FF2B5EF4-FFF2-40B4-BE49-F238E27FC236}">
                  <a16:creationId xmlns:a16="http://schemas.microsoft.com/office/drawing/2014/main" id="{DC57D10E-2EF3-8EFC-5C1E-75FEFE027C0D}"/>
                </a:ext>
              </a:extLst>
            </p:cNvPr>
            <p:cNvCxnSpPr>
              <a:cxnSpLocks/>
              <a:stCxn id="212" idx="3"/>
              <a:endCxn id="191" idx="0"/>
            </p:cNvCxnSpPr>
            <p:nvPr/>
          </p:nvCxnSpPr>
          <p:spPr>
            <a:xfrm>
              <a:off x="2931903" y="2439068"/>
              <a:ext cx="501136" cy="342499"/>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202DDED0-F977-A015-77CA-CC34216F92FF}"/>
                </a:ext>
              </a:extLst>
            </p:cNvPr>
            <p:cNvCxnSpPr>
              <a:cxnSpLocks/>
              <a:stCxn id="191" idx="2"/>
              <a:endCxn id="214" idx="0"/>
            </p:cNvCxnSpPr>
            <p:nvPr/>
          </p:nvCxnSpPr>
          <p:spPr>
            <a:xfrm flipH="1">
              <a:off x="3425446" y="3133052"/>
              <a:ext cx="7593" cy="131878"/>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145" name="Elbow Connector 144">
              <a:extLst>
                <a:ext uri="{FF2B5EF4-FFF2-40B4-BE49-F238E27FC236}">
                  <a16:creationId xmlns:a16="http://schemas.microsoft.com/office/drawing/2014/main" id="{25F14BBA-6DF4-CBE7-482F-CB7AE2FCA442}"/>
                </a:ext>
              </a:extLst>
            </p:cNvPr>
            <p:cNvCxnSpPr>
              <a:cxnSpLocks/>
              <a:stCxn id="214" idx="2"/>
              <a:endCxn id="216" idx="3"/>
            </p:cNvCxnSpPr>
            <p:nvPr/>
          </p:nvCxnSpPr>
          <p:spPr>
            <a:xfrm rot="5400000">
              <a:off x="3139178" y="3540858"/>
              <a:ext cx="196087" cy="376451"/>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43505439-31A3-0E74-BEA3-C53B218F6A6C}"/>
                </a:ext>
              </a:extLst>
            </p:cNvPr>
            <p:cNvCxnSpPr>
              <a:cxnSpLocks/>
              <a:stCxn id="199" idx="6"/>
              <a:endCxn id="218" idx="1"/>
            </p:cNvCxnSpPr>
            <p:nvPr/>
          </p:nvCxnSpPr>
          <p:spPr>
            <a:xfrm>
              <a:off x="3226707" y="2159331"/>
              <a:ext cx="142659" cy="0"/>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F74D9772-25FD-9DD9-1C37-5FB4252EF231}"/>
                </a:ext>
              </a:extLst>
            </p:cNvPr>
            <p:cNvCxnSpPr>
              <a:cxnSpLocks/>
              <a:stCxn id="180" idx="2"/>
              <a:endCxn id="222" idx="1"/>
            </p:cNvCxnSpPr>
            <p:nvPr/>
          </p:nvCxnSpPr>
          <p:spPr>
            <a:xfrm>
              <a:off x="3019323" y="1183743"/>
              <a:ext cx="107624"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EF50A941-A464-EC99-EFF3-27F650133C4D}"/>
                </a:ext>
              </a:extLst>
            </p:cNvPr>
            <p:cNvCxnSpPr>
              <a:cxnSpLocks/>
              <a:stCxn id="222" idx="3"/>
              <a:endCxn id="220" idx="1"/>
            </p:cNvCxnSpPr>
            <p:nvPr/>
          </p:nvCxnSpPr>
          <p:spPr>
            <a:xfrm>
              <a:off x="3338729" y="1183744"/>
              <a:ext cx="17343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8D58B5B-3018-DCE1-1A4A-B2226170C296}"/>
                </a:ext>
              </a:extLst>
            </p:cNvPr>
            <p:cNvCxnSpPr>
              <a:cxnSpLocks/>
              <a:stCxn id="197" idx="0"/>
              <a:endCxn id="218" idx="2"/>
            </p:cNvCxnSpPr>
            <p:nvPr/>
          </p:nvCxnSpPr>
          <p:spPr>
            <a:xfrm flipV="1">
              <a:off x="3970682" y="2299358"/>
              <a:ext cx="1" cy="20193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50" name="Elbow Connector 149">
              <a:extLst>
                <a:ext uri="{FF2B5EF4-FFF2-40B4-BE49-F238E27FC236}">
                  <a16:creationId xmlns:a16="http://schemas.microsoft.com/office/drawing/2014/main" id="{7448A8AA-B891-7A4B-9A55-2DAC4F45A443}"/>
                </a:ext>
              </a:extLst>
            </p:cNvPr>
            <p:cNvCxnSpPr>
              <a:cxnSpLocks/>
              <a:stCxn id="220" idx="3"/>
              <a:endCxn id="123"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A1B18302-DDDF-EFE7-F996-F71546C785CC}"/>
                </a:ext>
              </a:extLst>
            </p:cNvPr>
            <p:cNvCxnSpPr>
              <a:cxnSpLocks/>
            </p:cNvCxnSpPr>
            <p:nvPr/>
          </p:nvCxnSpPr>
          <p:spPr>
            <a:xfrm>
              <a:off x="2653797" y="1580942"/>
              <a:ext cx="0" cy="140815"/>
            </a:xfrm>
            <a:prstGeom prst="straightConnector1">
              <a:avLst/>
            </a:prstGeom>
            <a:ln w="12700">
              <a:solidFill>
                <a:schemeClr val="dk1">
                  <a:shade val="95000"/>
                  <a:satMod val="105000"/>
                  <a:alpha val="26203"/>
                </a:schemeClr>
              </a:solidFill>
              <a:tailEnd type="triangle"/>
            </a:ln>
          </p:spPr>
          <p:style>
            <a:lnRef idx="1">
              <a:schemeClr val="dk1"/>
            </a:lnRef>
            <a:fillRef idx="0">
              <a:schemeClr val="dk1"/>
            </a:fillRef>
            <a:effectRef idx="0">
              <a:schemeClr val="dk1"/>
            </a:effectRef>
            <a:fontRef idx="minor">
              <a:schemeClr val="tx1"/>
            </a:fontRef>
          </p:style>
        </p:cxnSp>
        <p:cxnSp>
          <p:nvCxnSpPr>
            <p:cNvPr id="152" name="Elbow Connector 151">
              <a:extLst>
                <a:ext uri="{FF2B5EF4-FFF2-40B4-BE49-F238E27FC236}">
                  <a16:creationId xmlns:a16="http://schemas.microsoft.com/office/drawing/2014/main" id="{B258D6B1-B575-5F9C-F88F-B7CE73D1A460}"/>
                </a:ext>
              </a:extLst>
            </p:cNvPr>
            <p:cNvCxnSpPr>
              <a:cxnSpLocks/>
              <a:endCxn id="124" idx="2"/>
            </p:cNvCxnSpPr>
            <p:nvPr/>
          </p:nvCxnSpPr>
          <p:spPr>
            <a:xfrm rot="16200000" flipH="1">
              <a:off x="537396" y="1551516"/>
              <a:ext cx="709200" cy="16682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3" name="Elbow Connector 152">
              <a:extLst>
                <a:ext uri="{FF2B5EF4-FFF2-40B4-BE49-F238E27FC236}">
                  <a16:creationId xmlns:a16="http://schemas.microsoft.com/office/drawing/2014/main" id="{234337BB-7EBD-6D52-0D2F-E376D62C68A5}"/>
                </a:ext>
              </a:extLst>
            </p:cNvPr>
            <p:cNvCxnSpPr>
              <a:cxnSpLocks/>
              <a:endCxn id="126" idx="2"/>
            </p:cNvCxnSpPr>
            <p:nvPr/>
          </p:nvCxnSpPr>
          <p:spPr>
            <a:xfrm rot="16200000" flipH="1">
              <a:off x="534572" y="2281803"/>
              <a:ext cx="721155" cy="16051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4" name="Elbow Connector 153">
              <a:extLst>
                <a:ext uri="{FF2B5EF4-FFF2-40B4-BE49-F238E27FC236}">
                  <a16:creationId xmlns:a16="http://schemas.microsoft.com/office/drawing/2014/main" id="{D2A58CA2-422D-AE24-E910-58D423E0C19D}"/>
                </a:ext>
              </a:extLst>
            </p:cNvPr>
            <p:cNvCxnSpPr>
              <a:cxnSpLocks/>
              <a:endCxn id="125" idx="2"/>
            </p:cNvCxnSpPr>
            <p:nvPr/>
          </p:nvCxnSpPr>
          <p:spPr>
            <a:xfrm rot="16200000" flipH="1">
              <a:off x="527488" y="3007828"/>
              <a:ext cx="733109" cy="162725"/>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181566C6-AE4A-3915-4E72-033A92779040}"/>
                </a:ext>
              </a:extLst>
            </p:cNvPr>
            <p:cNvGrpSpPr/>
            <p:nvPr/>
          </p:nvGrpSpPr>
          <p:grpSpPr>
            <a:xfrm>
              <a:off x="546139" y="2186738"/>
              <a:ext cx="211783" cy="351485"/>
              <a:chOff x="452216" y="3136218"/>
              <a:chExt cx="361245" cy="584776"/>
            </a:xfrm>
          </p:grpSpPr>
          <p:sp>
            <p:nvSpPr>
              <p:cNvPr id="224" name="Rectangle 223">
                <a:extLst>
                  <a:ext uri="{FF2B5EF4-FFF2-40B4-BE49-F238E27FC236}">
                    <a16:creationId xmlns:a16="http://schemas.microsoft.com/office/drawing/2014/main" id="{7032B2C1-E577-B6F4-B769-FA753451E039}"/>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4">
                <a:extLst>
                  <a:ext uri="{FF2B5EF4-FFF2-40B4-BE49-F238E27FC236}">
                    <a16:creationId xmlns:a16="http://schemas.microsoft.com/office/drawing/2014/main" id="{812C69EA-55A4-2344-8CDD-BE59564D427B}"/>
                  </a:ext>
                </a:extLst>
              </p:cNvPr>
              <p:cNvPicPr>
                <a:picLocks noChangeAspect="1"/>
              </p:cNvPicPr>
              <p:nvPr/>
            </p:nvPicPr>
            <p:blipFill>
              <a:blip r:embed="rId8"/>
              <a:stretch>
                <a:fillRect/>
              </a:stretch>
            </p:blipFill>
            <p:spPr>
              <a:xfrm>
                <a:off x="538123" y="3338549"/>
                <a:ext cx="166767" cy="149213"/>
              </a:xfrm>
              <a:prstGeom prst="rect">
                <a:avLst/>
              </a:prstGeom>
            </p:spPr>
          </p:pic>
        </p:grpSp>
        <p:grpSp>
          <p:nvGrpSpPr>
            <p:cNvPr id="156" name="Group 155">
              <a:extLst>
                <a:ext uri="{FF2B5EF4-FFF2-40B4-BE49-F238E27FC236}">
                  <a16:creationId xmlns:a16="http://schemas.microsoft.com/office/drawing/2014/main" id="{734F8455-0F16-91CD-64F0-67881F0DAAE5}"/>
                </a:ext>
              </a:extLst>
            </p:cNvPr>
            <p:cNvGrpSpPr/>
            <p:nvPr/>
          </p:nvGrpSpPr>
          <p:grpSpPr>
            <a:xfrm>
              <a:off x="3126947" y="1008001"/>
              <a:ext cx="211783" cy="351485"/>
              <a:chOff x="4409442" y="1190606"/>
              <a:chExt cx="361245" cy="584776"/>
            </a:xfrm>
          </p:grpSpPr>
          <p:sp>
            <p:nvSpPr>
              <p:cNvPr id="222" name="Rectangle 221">
                <a:extLst>
                  <a:ext uri="{FF2B5EF4-FFF2-40B4-BE49-F238E27FC236}">
                    <a16:creationId xmlns:a16="http://schemas.microsoft.com/office/drawing/2014/main" id="{2DFF63AB-17E7-AE65-3832-D6ACBCA831A9}"/>
                  </a:ext>
                </a:extLst>
              </p:cNvPr>
              <p:cNvSpPr/>
              <p:nvPr/>
            </p:nvSpPr>
            <p:spPr>
              <a:xfrm>
                <a:off x="4409442" y="1190606"/>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239E7FF9-601C-AE92-FCF9-4CAD32484AA9}"/>
                  </a:ext>
                </a:extLst>
              </p:cNvPr>
              <p:cNvPicPr>
                <a:picLocks noChangeAspect="1"/>
              </p:cNvPicPr>
              <p:nvPr/>
            </p:nvPicPr>
            <p:blipFill>
              <a:blip r:embed="rId9"/>
              <a:stretch>
                <a:fillRect/>
              </a:stretch>
            </p:blipFill>
            <p:spPr>
              <a:xfrm>
                <a:off x="4499414" y="1360530"/>
                <a:ext cx="156565" cy="214247"/>
              </a:xfrm>
              <a:prstGeom prst="rect">
                <a:avLst/>
              </a:prstGeom>
            </p:spPr>
          </p:pic>
        </p:grpSp>
        <p:grpSp>
          <p:nvGrpSpPr>
            <p:cNvPr id="157" name="Group 156">
              <a:extLst>
                <a:ext uri="{FF2B5EF4-FFF2-40B4-BE49-F238E27FC236}">
                  <a16:creationId xmlns:a16="http://schemas.microsoft.com/office/drawing/2014/main" id="{4F20FF9E-4641-158D-8903-8918D729F962}"/>
                </a:ext>
              </a:extLst>
            </p:cNvPr>
            <p:cNvGrpSpPr/>
            <p:nvPr/>
          </p:nvGrpSpPr>
          <p:grpSpPr>
            <a:xfrm>
              <a:off x="3512164" y="1000689"/>
              <a:ext cx="1076900" cy="366110"/>
              <a:chOff x="4956982" y="1178439"/>
              <a:chExt cx="1836904" cy="609107"/>
            </a:xfrm>
          </p:grpSpPr>
          <p:sp>
            <p:nvSpPr>
              <p:cNvPr id="220" name="Rounded Rectangle 219">
                <a:extLst>
                  <a:ext uri="{FF2B5EF4-FFF2-40B4-BE49-F238E27FC236}">
                    <a16:creationId xmlns:a16="http://schemas.microsoft.com/office/drawing/2014/main" id="{8FC12206-631E-A3D8-107F-5C1F9856D6ED}"/>
                  </a:ext>
                </a:extLst>
              </p:cNvPr>
              <p:cNvSpPr/>
              <p:nvPr/>
            </p:nvSpPr>
            <p:spPr>
              <a:xfrm>
                <a:off x="4956982" y="1178439"/>
                <a:ext cx="1836904"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A9F097C4-5B60-C987-3871-5C119046D9C2}"/>
                  </a:ext>
                </a:extLst>
              </p:cNvPr>
              <p:cNvPicPr>
                <a:picLocks noChangeAspect="1"/>
              </p:cNvPicPr>
              <p:nvPr/>
            </p:nvPicPr>
            <p:blipFill>
              <a:blip r:embed="rId10"/>
              <a:stretch>
                <a:fillRect/>
              </a:stretch>
            </p:blipFill>
            <p:spPr>
              <a:xfrm>
                <a:off x="5186397" y="1397917"/>
                <a:ext cx="1422258" cy="182625"/>
              </a:xfrm>
              <a:prstGeom prst="rect">
                <a:avLst/>
              </a:prstGeom>
            </p:spPr>
          </p:pic>
        </p:grpSp>
        <p:grpSp>
          <p:nvGrpSpPr>
            <p:cNvPr id="158" name="Group 157">
              <a:extLst>
                <a:ext uri="{FF2B5EF4-FFF2-40B4-BE49-F238E27FC236}">
                  <a16:creationId xmlns:a16="http://schemas.microsoft.com/office/drawing/2014/main" id="{AF552437-DC64-0E3A-82F4-3D13AC3C47F0}"/>
                </a:ext>
              </a:extLst>
            </p:cNvPr>
            <p:cNvGrpSpPr/>
            <p:nvPr/>
          </p:nvGrpSpPr>
          <p:grpSpPr>
            <a:xfrm>
              <a:off x="3369366" y="2019303"/>
              <a:ext cx="1202634" cy="280055"/>
              <a:chOff x="5417789" y="2545335"/>
              <a:chExt cx="2051373" cy="465935"/>
            </a:xfrm>
          </p:grpSpPr>
          <p:sp>
            <p:nvSpPr>
              <p:cNvPr id="218" name="Rounded Rectangle 217">
                <a:extLst>
                  <a:ext uri="{FF2B5EF4-FFF2-40B4-BE49-F238E27FC236}">
                    <a16:creationId xmlns:a16="http://schemas.microsoft.com/office/drawing/2014/main" id="{2259B3AD-CF4B-68F5-8798-AD22A37B59A5}"/>
                  </a:ext>
                </a:extLst>
              </p:cNvPr>
              <p:cNvSpPr/>
              <p:nvPr/>
            </p:nvSpPr>
            <p:spPr>
              <a:xfrm>
                <a:off x="5417789" y="2545335"/>
                <a:ext cx="2051373" cy="465935"/>
              </a:xfrm>
              <a:prstGeom prst="roundRect">
                <a:avLst/>
              </a:prstGeom>
              <a:solidFill>
                <a:schemeClr val="accent1">
                  <a:alpha val="0"/>
                </a:schemeClr>
              </a:solidFill>
              <a:ln>
                <a:solidFill>
                  <a:srgbClr val="FF0000">
                    <a:alpha val="2776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9" name="Picture 218">
                <a:extLst>
                  <a:ext uri="{FF2B5EF4-FFF2-40B4-BE49-F238E27FC236}">
                    <a16:creationId xmlns:a16="http://schemas.microsoft.com/office/drawing/2014/main" id="{1AABCE2F-1A09-4505-DCDF-D02ED1E017E9}"/>
                  </a:ext>
                </a:extLst>
              </p:cNvPr>
              <p:cNvPicPr>
                <a:picLocks noChangeAspect="1"/>
              </p:cNvPicPr>
              <p:nvPr/>
            </p:nvPicPr>
            <p:blipFill>
              <a:blip r:embed="rId11">
                <a:alphaModFix amt="33000"/>
              </a:blip>
              <a:stretch>
                <a:fillRect/>
              </a:stretch>
            </p:blipFill>
            <p:spPr>
              <a:xfrm>
                <a:off x="5500973" y="2651851"/>
                <a:ext cx="1885005" cy="241956"/>
              </a:xfrm>
              <a:prstGeom prst="rect">
                <a:avLst/>
              </a:prstGeom>
            </p:spPr>
          </p:pic>
        </p:grpSp>
        <p:grpSp>
          <p:nvGrpSpPr>
            <p:cNvPr id="159" name="Group 158">
              <a:extLst>
                <a:ext uri="{FF2B5EF4-FFF2-40B4-BE49-F238E27FC236}">
                  <a16:creationId xmlns:a16="http://schemas.microsoft.com/office/drawing/2014/main" id="{31981744-F502-7D7C-6E3B-595F62B34168}"/>
                </a:ext>
              </a:extLst>
            </p:cNvPr>
            <p:cNvGrpSpPr/>
            <p:nvPr/>
          </p:nvGrpSpPr>
          <p:grpSpPr>
            <a:xfrm>
              <a:off x="1963608" y="3687099"/>
              <a:ext cx="1085387" cy="280055"/>
              <a:chOff x="2896757" y="5492624"/>
              <a:chExt cx="1851379" cy="465935"/>
            </a:xfrm>
          </p:grpSpPr>
          <p:sp>
            <p:nvSpPr>
              <p:cNvPr id="216" name="Rounded Rectangle 215">
                <a:extLst>
                  <a:ext uri="{FF2B5EF4-FFF2-40B4-BE49-F238E27FC236}">
                    <a16:creationId xmlns:a16="http://schemas.microsoft.com/office/drawing/2014/main" id="{039654EC-AAF9-3B70-54B2-4423826D9E10}"/>
                  </a:ext>
                </a:extLst>
              </p:cNvPr>
              <p:cNvSpPr/>
              <p:nvPr/>
            </p:nvSpPr>
            <p:spPr>
              <a:xfrm>
                <a:off x="2896757" y="5492624"/>
                <a:ext cx="1851379" cy="465935"/>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7" name="Picture 216">
                <a:extLst>
                  <a:ext uri="{FF2B5EF4-FFF2-40B4-BE49-F238E27FC236}">
                    <a16:creationId xmlns:a16="http://schemas.microsoft.com/office/drawing/2014/main" id="{A536FE82-75A6-F1C5-4917-443A9B90B687}"/>
                  </a:ext>
                </a:extLst>
              </p:cNvPr>
              <p:cNvPicPr>
                <a:picLocks noChangeAspect="1"/>
              </p:cNvPicPr>
              <p:nvPr/>
            </p:nvPicPr>
            <p:blipFill>
              <a:blip r:embed="rId12">
                <a:alphaModFix amt="32000"/>
              </a:blip>
              <a:stretch>
                <a:fillRect/>
              </a:stretch>
            </p:blipFill>
            <p:spPr>
              <a:xfrm>
                <a:off x="3152827" y="5621832"/>
                <a:ext cx="1362953" cy="189779"/>
              </a:xfrm>
              <a:prstGeom prst="rect">
                <a:avLst/>
              </a:prstGeom>
            </p:spPr>
          </p:pic>
        </p:grpSp>
        <p:grpSp>
          <p:nvGrpSpPr>
            <p:cNvPr id="160" name="Group 159">
              <a:extLst>
                <a:ext uri="{FF2B5EF4-FFF2-40B4-BE49-F238E27FC236}">
                  <a16:creationId xmlns:a16="http://schemas.microsoft.com/office/drawing/2014/main" id="{97701709-1BD4-F503-E57F-5FC0F027E90D}"/>
                </a:ext>
              </a:extLst>
            </p:cNvPr>
            <p:cNvGrpSpPr/>
            <p:nvPr/>
          </p:nvGrpSpPr>
          <p:grpSpPr>
            <a:xfrm>
              <a:off x="3164960" y="3264930"/>
              <a:ext cx="520971" cy="366110"/>
              <a:chOff x="4978543" y="4672395"/>
              <a:chExt cx="888637" cy="609107"/>
            </a:xfrm>
          </p:grpSpPr>
          <p:sp>
            <p:nvSpPr>
              <p:cNvPr id="214" name="Rounded Rectangle 213">
                <a:extLst>
                  <a:ext uri="{FF2B5EF4-FFF2-40B4-BE49-F238E27FC236}">
                    <a16:creationId xmlns:a16="http://schemas.microsoft.com/office/drawing/2014/main" id="{B01210EC-345D-EBAE-D231-67F0F03E14C2}"/>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 name="Picture 214">
                <a:extLst>
                  <a:ext uri="{FF2B5EF4-FFF2-40B4-BE49-F238E27FC236}">
                    <a16:creationId xmlns:a16="http://schemas.microsoft.com/office/drawing/2014/main" id="{D0078AD1-6A1F-C4FB-9209-E000AE003A5C}"/>
                  </a:ext>
                </a:extLst>
              </p:cNvPr>
              <p:cNvPicPr>
                <a:picLocks noChangeAspect="1"/>
              </p:cNvPicPr>
              <p:nvPr/>
            </p:nvPicPr>
            <p:blipFill>
              <a:blip r:embed="rId13">
                <a:alphaModFix amt="30000"/>
              </a:blip>
              <a:stretch>
                <a:fillRect/>
              </a:stretch>
            </p:blipFill>
            <p:spPr>
              <a:xfrm>
                <a:off x="5081372" y="4892717"/>
                <a:ext cx="682980" cy="183118"/>
              </a:xfrm>
              <a:prstGeom prst="rect">
                <a:avLst/>
              </a:prstGeom>
            </p:spPr>
          </p:pic>
        </p:grpSp>
        <p:cxnSp>
          <p:nvCxnSpPr>
            <p:cNvPr id="161" name="Elbow Connector 160">
              <a:extLst>
                <a:ext uri="{FF2B5EF4-FFF2-40B4-BE49-F238E27FC236}">
                  <a16:creationId xmlns:a16="http://schemas.microsoft.com/office/drawing/2014/main" id="{A1192418-4FF1-87C2-EB86-251BCC2FD332}"/>
                </a:ext>
              </a:extLst>
            </p:cNvPr>
            <p:cNvCxnSpPr>
              <a:cxnSpLocks/>
              <a:stCxn id="193" idx="1"/>
              <a:endCxn id="195" idx="1"/>
            </p:cNvCxnSpPr>
            <p:nvPr/>
          </p:nvCxnSpPr>
          <p:spPr>
            <a:xfrm rot="10800000" flipH="1">
              <a:off x="2259188" y="1944067"/>
              <a:ext cx="451669" cy="1378265"/>
            </a:xfrm>
            <a:prstGeom prst="bentConnector5">
              <a:avLst>
                <a:gd name="adj1" fmla="val -93504"/>
                <a:gd name="adj2" fmla="val -60761"/>
                <a:gd name="adj3" fmla="val 543500"/>
              </a:avLst>
            </a:prstGeom>
            <a:ln w="12700">
              <a:solidFill>
                <a:schemeClr val="dk1">
                  <a:shade val="95000"/>
                  <a:satMod val="105000"/>
                  <a:alpha val="25935"/>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C276605D-AECC-2716-C131-7DE7BEBEB593}"/>
                </a:ext>
              </a:extLst>
            </p:cNvPr>
            <p:cNvCxnSpPr>
              <a:cxnSpLocks/>
              <a:endCxn id="191" idx="3"/>
            </p:cNvCxnSpPr>
            <p:nvPr/>
          </p:nvCxnSpPr>
          <p:spPr>
            <a:xfrm rot="16200000" flipV="1">
              <a:off x="3280497" y="3260417"/>
              <a:ext cx="1185501" cy="579288"/>
            </a:xfrm>
            <a:prstGeom prst="bentConnector2">
              <a:avLst/>
            </a:prstGeom>
            <a:ln w="12700">
              <a:solidFill>
                <a:schemeClr val="dk1">
                  <a:shade val="95000"/>
                  <a:satMod val="105000"/>
                  <a:alpha val="25935"/>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13378E21-D1F0-920C-B52E-72527E674C4C}"/>
                </a:ext>
              </a:extLst>
            </p:cNvPr>
            <p:cNvCxnSpPr>
              <a:cxnSpLocks/>
              <a:endCxn id="216" idx="2"/>
            </p:cNvCxnSpPr>
            <p:nvPr/>
          </p:nvCxnSpPr>
          <p:spPr>
            <a:xfrm flipV="1">
              <a:off x="2506301" y="3967154"/>
              <a:ext cx="1" cy="203103"/>
            </a:xfrm>
            <a:prstGeom prst="line">
              <a:avLst/>
            </a:prstGeom>
            <a:ln w="12700">
              <a:solidFill>
                <a:srgbClr val="FF0000">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13C5078-2600-9AC8-6BBB-70C4AB208D90}"/>
                </a:ext>
              </a:extLst>
            </p:cNvPr>
            <p:cNvCxnSpPr>
              <a:cxnSpLocks/>
              <a:endCxn id="218" idx="3"/>
            </p:cNvCxnSpPr>
            <p:nvPr/>
          </p:nvCxnSpPr>
          <p:spPr>
            <a:xfrm flipH="1">
              <a:off x="4572000" y="2159330"/>
              <a:ext cx="147234" cy="1"/>
            </a:xfrm>
            <a:prstGeom prst="line">
              <a:avLst/>
            </a:prstGeom>
            <a:ln w="12700">
              <a:solidFill>
                <a:srgbClr val="FF0000">
                  <a:alpha val="3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0279D001-E779-CBC2-4EA7-C45B481C425D}"/>
                </a:ext>
              </a:extLst>
            </p:cNvPr>
            <p:cNvGrpSpPr/>
            <p:nvPr/>
          </p:nvGrpSpPr>
          <p:grpSpPr>
            <a:xfrm>
              <a:off x="2091391" y="2297136"/>
              <a:ext cx="840512" cy="283863"/>
              <a:chOff x="3139544" y="3313436"/>
              <a:chExt cx="1433690" cy="472270"/>
            </a:xfrm>
          </p:grpSpPr>
          <p:grpSp>
            <p:nvGrpSpPr>
              <p:cNvPr id="207" name="Group 206">
                <a:extLst>
                  <a:ext uri="{FF2B5EF4-FFF2-40B4-BE49-F238E27FC236}">
                    <a16:creationId xmlns:a16="http://schemas.microsoft.com/office/drawing/2014/main" id="{67C28EFC-3E79-2837-1168-1C06D681FEBE}"/>
                  </a:ext>
                </a:extLst>
              </p:cNvPr>
              <p:cNvGrpSpPr/>
              <p:nvPr/>
            </p:nvGrpSpPr>
            <p:grpSpPr>
              <a:xfrm>
                <a:off x="3139544" y="3313436"/>
                <a:ext cx="1433690" cy="472270"/>
                <a:chOff x="5437374" y="3177425"/>
                <a:chExt cx="1433690" cy="465935"/>
              </a:xfrm>
            </p:grpSpPr>
            <p:sp>
              <p:nvSpPr>
                <p:cNvPr id="210" name="Oval 209">
                  <a:extLst>
                    <a:ext uri="{FF2B5EF4-FFF2-40B4-BE49-F238E27FC236}">
                      <a16:creationId xmlns:a16="http://schemas.microsoft.com/office/drawing/2014/main" id="{63EB8D02-2CF5-40F2-9DA8-E50D6B2654A4}"/>
                    </a:ext>
                  </a:extLst>
                </p:cNvPr>
                <p:cNvSpPr/>
                <p:nvPr/>
              </p:nvSpPr>
              <p:spPr>
                <a:xfrm>
                  <a:off x="5527792" y="3297858"/>
                  <a:ext cx="361245" cy="329624"/>
                </a:xfrm>
                <a:prstGeom prst="ellipse">
                  <a:avLst/>
                </a:prstGeom>
                <a:solidFill>
                  <a:schemeClr val="bg1"/>
                </a:solidFill>
                <a:ln>
                  <a:solidFill>
                    <a:schemeClr val="tx1">
                      <a:alpha val="2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0B6F4816-D629-69A1-E774-81A11E1AE772}"/>
                    </a:ext>
                  </a:extLst>
                </p:cNvPr>
                <p:cNvSpPr/>
                <p:nvPr/>
              </p:nvSpPr>
              <p:spPr>
                <a:xfrm>
                  <a:off x="6402680" y="3297858"/>
                  <a:ext cx="361245" cy="329624"/>
                </a:xfrm>
                <a:prstGeom prst="ellipse">
                  <a:avLst/>
                </a:prstGeom>
                <a:solidFill>
                  <a:schemeClr val="bg1"/>
                </a:solidFill>
                <a:ln>
                  <a:solidFill>
                    <a:schemeClr val="tx1">
                      <a:alpha val="21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a:extLst>
                    <a:ext uri="{FF2B5EF4-FFF2-40B4-BE49-F238E27FC236}">
                      <a16:creationId xmlns:a16="http://schemas.microsoft.com/office/drawing/2014/main" id="{4D3E4AA6-09E6-AEC8-2E05-B5DC02281F76}"/>
                    </a:ext>
                  </a:extLst>
                </p:cNvPr>
                <p:cNvSpPr/>
                <p:nvPr/>
              </p:nvSpPr>
              <p:spPr>
                <a:xfrm>
                  <a:off x="5437374" y="3177425"/>
                  <a:ext cx="1433690" cy="465935"/>
                </a:xfrm>
                <a:prstGeom prst="roundRect">
                  <a:avLst/>
                </a:prstGeom>
                <a:solidFill>
                  <a:schemeClr val="bg1">
                    <a:alpha val="0"/>
                  </a:schemeClr>
                </a:solidFill>
                <a:ln>
                  <a:solidFill>
                    <a:schemeClr val="tx1">
                      <a:alpha val="40861"/>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3" name="Elbow Connector 212">
                  <a:extLst>
                    <a:ext uri="{FF2B5EF4-FFF2-40B4-BE49-F238E27FC236}">
                      <a16:creationId xmlns:a16="http://schemas.microsoft.com/office/drawing/2014/main" id="{FBAC81A3-1063-01B1-A9F2-9ED0599189BC}"/>
                    </a:ext>
                  </a:extLst>
                </p:cNvPr>
                <p:cNvCxnSpPr>
                  <a:cxnSpLocks/>
                  <a:stCxn id="210" idx="0"/>
                  <a:endCxn id="211" idx="0"/>
                </p:cNvCxnSpPr>
                <p:nvPr/>
              </p:nvCxnSpPr>
              <p:spPr>
                <a:xfrm rot="5400000" flipH="1" flipV="1">
                  <a:off x="6145859" y="2860414"/>
                  <a:ext cx="12700" cy="874888"/>
                </a:xfrm>
                <a:prstGeom prst="bentConnector3">
                  <a:avLst>
                    <a:gd name="adj1" fmla="val 1800000"/>
                  </a:avLst>
                </a:prstGeom>
                <a:ln w="12700">
                  <a:solidFill>
                    <a:schemeClr val="tx1">
                      <a:alpha val="31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8" name="Picture 207">
                <a:extLst>
                  <a:ext uri="{FF2B5EF4-FFF2-40B4-BE49-F238E27FC236}">
                    <a16:creationId xmlns:a16="http://schemas.microsoft.com/office/drawing/2014/main" id="{15858A71-76A1-89D8-2216-FA0695FDBC34}"/>
                  </a:ext>
                </a:extLst>
              </p:cNvPr>
              <p:cNvPicPr>
                <a:picLocks noChangeAspect="1"/>
              </p:cNvPicPr>
              <p:nvPr/>
            </p:nvPicPr>
            <p:blipFill>
              <a:blip r:embed="rId14">
                <a:alphaModFix amt="29000"/>
              </a:blip>
              <a:stretch>
                <a:fillRect/>
              </a:stretch>
            </p:blipFill>
            <p:spPr>
              <a:xfrm>
                <a:off x="3327239" y="3535073"/>
                <a:ext cx="176512" cy="136654"/>
              </a:xfrm>
              <a:prstGeom prst="rect">
                <a:avLst/>
              </a:prstGeom>
            </p:spPr>
          </p:pic>
          <p:pic>
            <p:nvPicPr>
              <p:cNvPr id="209" name="Picture 208">
                <a:extLst>
                  <a:ext uri="{FF2B5EF4-FFF2-40B4-BE49-F238E27FC236}">
                    <a16:creationId xmlns:a16="http://schemas.microsoft.com/office/drawing/2014/main" id="{57784133-E9D0-9851-9B62-67AA3BE50227}"/>
                  </a:ext>
                </a:extLst>
              </p:cNvPr>
              <p:cNvPicPr>
                <a:picLocks noChangeAspect="1"/>
              </p:cNvPicPr>
              <p:nvPr/>
            </p:nvPicPr>
            <p:blipFill>
              <a:blip r:embed="rId15">
                <a:alphaModFix amt="34000"/>
              </a:blip>
              <a:stretch>
                <a:fillRect/>
              </a:stretch>
            </p:blipFill>
            <p:spPr>
              <a:xfrm>
                <a:off x="4196747" y="3544260"/>
                <a:ext cx="171450" cy="137160"/>
              </a:xfrm>
              <a:prstGeom prst="rect">
                <a:avLst/>
              </a:prstGeom>
            </p:spPr>
          </p:pic>
        </p:grpSp>
        <p:grpSp>
          <p:nvGrpSpPr>
            <p:cNvPr id="166" name="Group 165">
              <a:extLst>
                <a:ext uri="{FF2B5EF4-FFF2-40B4-BE49-F238E27FC236}">
                  <a16:creationId xmlns:a16="http://schemas.microsoft.com/office/drawing/2014/main" id="{CFED53DE-BF76-61C9-0C86-E6C925D475A9}"/>
                </a:ext>
              </a:extLst>
            </p:cNvPr>
            <p:cNvGrpSpPr/>
            <p:nvPr/>
          </p:nvGrpSpPr>
          <p:grpSpPr>
            <a:xfrm>
              <a:off x="2091059" y="2705251"/>
              <a:ext cx="840512" cy="280054"/>
              <a:chOff x="3128422" y="3956411"/>
              <a:chExt cx="1433691" cy="465934"/>
            </a:xfrm>
          </p:grpSpPr>
          <p:grpSp>
            <p:nvGrpSpPr>
              <p:cNvPr id="201" name="Group 200">
                <a:extLst>
                  <a:ext uri="{FF2B5EF4-FFF2-40B4-BE49-F238E27FC236}">
                    <a16:creationId xmlns:a16="http://schemas.microsoft.com/office/drawing/2014/main" id="{96421219-667E-EC3E-2932-6ECB82D3DC22}"/>
                  </a:ext>
                </a:extLst>
              </p:cNvPr>
              <p:cNvGrpSpPr/>
              <p:nvPr/>
            </p:nvGrpSpPr>
            <p:grpSpPr>
              <a:xfrm>
                <a:off x="3128422" y="3956411"/>
                <a:ext cx="1433691" cy="465934"/>
                <a:chOff x="5429164" y="4069767"/>
                <a:chExt cx="1433691" cy="465934"/>
              </a:xfrm>
            </p:grpSpPr>
            <p:sp>
              <p:nvSpPr>
                <p:cNvPr id="204" name="Oval 203">
                  <a:extLst>
                    <a:ext uri="{FF2B5EF4-FFF2-40B4-BE49-F238E27FC236}">
                      <a16:creationId xmlns:a16="http://schemas.microsoft.com/office/drawing/2014/main" id="{C365B5C3-36A5-6E14-0C5A-D34AF7337DE7}"/>
                    </a:ext>
                  </a:extLst>
                </p:cNvPr>
                <p:cNvSpPr/>
                <p:nvPr/>
              </p:nvSpPr>
              <p:spPr>
                <a:xfrm>
                  <a:off x="5527791"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16D711C-990D-CEC0-640D-7256DD5AFC07}"/>
                    </a:ext>
                  </a:extLst>
                </p:cNvPr>
                <p:cNvSpPr/>
                <p:nvPr/>
              </p:nvSpPr>
              <p:spPr>
                <a:xfrm>
                  <a:off x="6402679"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ounded Rectangle 205">
                  <a:extLst>
                    <a:ext uri="{FF2B5EF4-FFF2-40B4-BE49-F238E27FC236}">
                      <a16:creationId xmlns:a16="http://schemas.microsoft.com/office/drawing/2014/main" id="{3862F71D-5C7C-4047-FD60-5F98BADBED8C}"/>
                    </a:ext>
                  </a:extLst>
                </p:cNvPr>
                <p:cNvSpPr/>
                <p:nvPr/>
              </p:nvSpPr>
              <p:spPr>
                <a:xfrm>
                  <a:off x="5429164" y="4069767"/>
                  <a:ext cx="1433691" cy="465934"/>
                </a:xfrm>
                <a:prstGeom prst="roundRect">
                  <a:avLst/>
                </a:prstGeom>
                <a:solidFill>
                  <a:schemeClr val="bg1">
                    <a:alpha val="0"/>
                  </a:schemeClr>
                </a:solidFill>
                <a:ln>
                  <a:solidFill>
                    <a:schemeClr val="tx1">
                      <a:alpha val="23859"/>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2" name="Picture 201">
                <a:extLst>
                  <a:ext uri="{FF2B5EF4-FFF2-40B4-BE49-F238E27FC236}">
                    <a16:creationId xmlns:a16="http://schemas.microsoft.com/office/drawing/2014/main" id="{AF958304-3EC5-BE8D-7973-3B9927C78EE9}"/>
                  </a:ext>
                </a:extLst>
              </p:cNvPr>
              <p:cNvPicPr>
                <a:picLocks noChangeAspect="1"/>
              </p:cNvPicPr>
              <p:nvPr/>
            </p:nvPicPr>
            <p:blipFill>
              <a:blip r:embed="rId16">
                <a:alphaModFix amt="37000"/>
              </a:blip>
              <a:stretch>
                <a:fillRect/>
              </a:stretch>
            </p:blipFill>
            <p:spPr>
              <a:xfrm>
                <a:off x="3326805" y="4091889"/>
                <a:ext cx="183164" cy="194981"/>
              </a:xfrm>
              <a:prstGeom prst="rect">
                <a:avLst/>
              </a:prstGeom>
            </p:spPr>
          </p:pic>
          <p:pic>
            <p:nvPicPr>
              <p:cNvPr id="203" name="Picture 202">
                <a:extLst>
                  <a:ext uri="{FF2B5EF4-FFF2-40B4-BE49-F238E27FC236}">
                    <a16:creationId xmlns:a16="http://schemas.microsoft.com/office/drawing/2014/main" id="{6946DE40-28F2-0FB4-EEFC-1FD5E48A5431}"/>
                  </a:ext>
                </a:extLst>
              </p:cNvPr>
              <p:cNvPicPr>
                <a:picLocks noChangeAspect="1"/>
              </p:cNvPicPr>
              <p:nvPr/>
            </p:nvPicPr>
            <p:blipFill>
              <a:blip r:embed="rId17">
                <a:alphaModFix amt="46000"/>
              </a:blip>
              <a:stretch>
                <a:fillRect/>
              </a:stretch>
            </p:blipFill>
            <p:spPr>
              <a:xfrm>
                <a:off x="4204486" y="4093367"/>
                <a:ext cx="174567" cy="192024"/>
              </a:xfrm>
              <a:prstGeom prst="rect">
                <a:avLst/>
              </a:prstGeom>
            </p:spPr>
          </p:pic>
        </p:grpSp>
        <p:grpSp>
          <p:nvGrpSpPr>
            <p:cNvPr id="167" name="Group 166">
              <a:extLst>
                <a:ext uri="{FF2B5EF4-FFF2-40B4-BE49-F238E27FC236}">
                  <a16:creationId xmlns:a16="http://schemas.microsoft.com/office/drawing/2014/main" id="{36383ADC-793F-A241-760F-73BC72C14941}"/>
                </a:ext>
              </a:extLst>
            </p:cNvPr>
            <p:cNvGrpSpPr/>
            <p:nvPr/>
          </p:nvGrpSpPr>
          <p:grpSpPr>
            <a:xfrm>
              <a:off x="2942125" y="2019303"/>
              <a:ext cx="284582" cy="280055"/>
              <a:chOff x="4731248" y="2934783"/>
              <a:chExt cx="485422" cy="465935"/>
            </a:xfrm>
          </p:grpSpPr>
          <p:sp>
            <p:nvSpPr>
              <p:cNvPr id="199" name="Oval 198">
                <a:extLst>
                  <a:ext uri="{FF2B5EF4-FFF2-40B4-BE49-F238E27FC236}">
                    <a16:creationId xmlns:a16="http://schemas.microsoft.com/office/drawing/2014/main" id="{4AA90BDB-0E0F-2A3F-33B8-D05ACA7A7ED8}"/>
                  </a:ext>
                </a:extLst>
              </p:cNvPr>
              <p:cNvSpPr/>
              <p:nvPr/>
            </p:nvSpPr>
            <p:spPr>
              <a:xfrm>
                <a:off x="4731248" y="2934783"/>
                <a:ext cx="485422" cy="465935"/>
              </a:xfrm>
              <a:prstGeom prst="ellipse">
                <a:avLst/>
              </a:prstGeom>
              <a:solidFill>
                <a:schemeClr val="bg1"/>
              </a:solidFill>
              <a:ln>
                <a:solidFill>
                  <a:schemeClr val="tx1">
                    <a:alpha val="26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11854F03-282D-41EF-077A-1C97D5B1595D}"/>
                  </a:ext>
                </a:extLst>
              </p:cNvPr>
              <p:cNvPicPr>
                <a:picLocks noChangeAspect="1"/>
              </p:cNvPicPr>
              <p:nvPr/>
            </p:nvPicPr>
            <p:blipFill>
              <a:blip r:embed="rId18">
                <a:alphaModFix amt="31000"/>
              </a:blip>
              <a:stretch>
                <a:fillRect/>
              </a:stretch>
            </p:blipFill>
            <p:spPr>
              <a:xfrm>
                <a:off x="4887256" y="3061045"/>
                <a:ext cx="202370" cy="233990"/>
              </a:xfrm>
              <a:prstGeom prst="rect">
                <a:avLst/>
              </a:prstGeom>
            </p:spPr>
          </p:pic>
        </p:grpSp>
        <p:grpSp>
          <p:nvGrpSpPr>
            <p:cNvPr id="168" name="Group 167">
              <a:extLst>
                <a:ext uri="{FF2B5EF4-FFF2-40B4-BE49-F238E27FC236}">
                  <a16:creationId xmlns:a16="http://schemas.microsoft.com/office/drawing/2014/main" id="{269C85C3-05C0-2049-2582-4E8B5FC46418}"/>
                </a:ext>
              </a:extLst>
            </p:cNvPr>
            <p:cNvGrpSpPr/>
            <p:nvPr/>
          </p:nvGrpSpPr>
          <p:grpSpPr>
            <a:xfrm>
              <a:off x="3828391" y="2501290"/>
              <a:ext cx="284582" cy="280055"/>
              <a:chOff x="6266739" y="3707049"/>
              <a:chExt cx="485422" cy="465935"/>
            </a:xfrm>
          </p:grpSpPr>
          <p:sp>
            <p:nvSpPr>
              <p:cNvPr id="197" name="Oval 196">
                <a:extLst>
                  <a:ext uri="{FF2B5EF4-FFF2-40B4-BE49-F238E27FC236}">
                    <a16:creationId xmlns:a16="http://schemas.microsoft.com/office/drawing/2014/main" id="{77FA523D-B5DB-BC7F-A39C-F6B4175AD828}"/>
                  </a:ext>
                </a:extLst>
              </p:cNvPr>
              <p:cNvSpPr/>
              <p:nvPr/>
            </p:nvSpPr>
            <p:spPr>
              <a:xfrm>
                <a:off x="6266739" y="3707049"/>
                <a:ext cx="485422" cy="465935"/>
              </a:xfrm>
              <a:prstGeom prst="ellipse">
                <a:avLst/>
              </a:prstGeom>
              <a:solidFill>
                <a:schemeClr val="bg1"/>
              </a:solidFill>
              <a:ln>
                <a:solidFill>
                  <a:schemeClr val="tx1">
                    <a:alpha val="3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Picture 197">
                <a:extLst>
                  <a:ext uri="{FF2B5EF4-FFF2-40B4-BE49-F238E27FC236}">
                    <a16:creationId xmlns:a16="http://schemas.microsoft.com/office/drawing/2014/main" id="{CA666428-D22C-4199-5EEB-BC871B75BF8B}"/>
                  </a:ext>
                </a:extLst>
              </p:cNvPr>
              <p:cNvPicPr>
                <a:picLocks noChangeAspect="1"/>
              </p:cNvPicPr>
              <p:nvPr/>
            </p:nvPicPr>
            <p:blipFill>
              <a:blip r:embed="rId19">
                <a:alphaModFix amt="38000"/>
              </a:blip>
              <a:stretch>
                <a:fillRect/>
              </a:stretch>
            </p:blipFill>
            <p:spPr>
              <a:xfrm>
                <a:off x="6409754" y="3857680"/>
                <a:ext cx="195165" cy="164670"/>
              </a:xfrm>
              <a:prstGeom prst="rect">
                <a:avLst/>
              </a:prstGeom>
            </p:spPr>
          </p:pic>
        </p:grpSp>
        <p:grpSp>
          <p:nvGrpSpPr>
            <p:cNvPr id="169" name="Group 168">
              <a:extLst>
                <a:ext uri="{FF2B5EF4-FFF2-40B4-BE49-F238E27FC236}">
                  <a16:creationId xmlns:a16="http://schemas.microsoft.com/office/drawing/2014/main" id="{F73A7905-FB90-9DD6-B046-4D2C63AA10CB}"/>
                </a:ext>
              </a:extLst>
            </p:cNvPr>
            <p:cNvGrpSpPr/>
            <p:nvPr/>
          </p:nvGrpSpPr>
          <p:grpSpPr>
            <a:xfrm>
              <a:off x="2156940" y="1738628"/>
              <a:ext cx="605278" cy="410876"/>
              <a:chOff x="3254432" y="2378396"/>
              <a:chExt cx="1032442" cy="683585"/>
            </a:xfrm>
          </p:grpSpPr>
          <p:sp>
            <p:nvSpPr>
              <p:cNvPr id="195" name="Trapezoid 194">
                <a:extLst>
                  <a:ext uri="{FF2B5EF4-FFF2-40B4-BE49-F238E27FC236}">
                    <a16:creationId xmlns:a16="http://schemas.microsoft.com/office/drawing/2014/main" id="{CD6F1713-0AEF-B98C-4A9C-A5AE3971D52D}"/>
                  </a:ext>
                </a:extLst>
              </p:cNvPr>
              <p:cNvSpPr/>
              <p:nvPr/>
            </p:nvSpPr>
            <p:spPr>
              <a:xfrm rot="10800000">
                <a:off x="3254432" y="2378396"/>
                <a:ext cx="1032442" cy="683585"/>
              </a:xfrm>
              <a:prstGeom prst="trapezoid">
                <a:avLst/>
              </a:prstGeom>
              <a:solidFill>
                <a:srgbClr val="79C0E9">
                  <a:alpha val="23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6" name="Picture 195">
                <a:extLst>
                  <a:ext uri="{FF2B5EF4-FFF2-40B4-BE49-F238E27FC236}">
                    <a16:creationId xmlns:a16="http://schemas.microsoft.com/office/drawing/2014/main" id="{C09D172C-BACA-1A2B-6148-9715F0EB7B97}"/>
                  </a:ext>
                </a:extLst>
              </p:cNvPr>
              <p:cNvPicPr>
                <a:picLocks noChangeAspect="1"/>
              </p:cNvPicPr>
              <p:nvPr/>
            </p:nvPicPr>
            <p:blipFill>
              <a:blip r:embed="rId20">
                <a:alphaModFix amt="22000"/>
              </a:blip>
              <a:stretch>
                <a:fillRect/>
              </a:stretch>
            </p:blipFill>
            <p:spPr>
              <a:xfrm>
                <a:off x="3610960" y="2624972"/>
                <a:ext cx="321406" cy="241054"/>
              </a:xfrm>
              <a:prstGeom prst="rect">
                <a:avLst/>
              </a:prstGeom>
            </p:spPr>
          </p:pic>
        </p:grpSp>
        <p:grpSp>
          <p:nvGrpSpPr>
            <p:cNvPr id="170" name="Group 169">
              <a:extLst>
                <a:ext uri="{FF2B5EF4-FFF2-40B4-BE49-F238E27FC236}">
                  <a16:creationId xmlns:a16="http://schemas.microsoft.com/office/drawing/2014/main" id="{03AD51FE-C9B9-A1EC-3524-F0BBDC64C703}"/>
                </a:ext>
              </a:extLst>
            </p:cNvPr>
            <p:cNvGrpSpPr/>
            <p:nvPr/>
          </p:nvGrpSpPr>
          <p:grpSpPr>
            <a:xfrm>
              <a:off x="2207829" y="3116893"/>
              <a:ext cx="605278" cy="410876"/>
              <a:chOff x="3306228" y="4635155"/>
              <a:chExt cx="1032442" cy="683585"/>
            </a:xfrm>
          </p:grpSpPr>
          <p:sp>
            <p:nvSpPr>
              <p:cNvPr id="193" name="Trapezoid 192">
                <a:extLst>
                  <a:ext uri="{FF2B5EF4-FFF2-40B4-BE49-F238E27FC236}">
                    <a16:creationId xmlns:a16="http://schemas.microsoft.com/office/drawing/2014/main" id="{108B435C-8EF2-79B8-0E24-3F807230C4C1}"/>
                  </a:ext>
                </a:extLst>
              </p:cNvPr>
              <p:cNvSpPr/>
              <p:nvPr/>
            </p:nvSpPr>
            <p:spPr>
              <a:xfrm>
                <a:off x="3306228" y="4635155"/>
                <a:ext cx="1032442" cy="683585"/>
              </a:xfrm>
              <a:prstGeom prst="trapezoid">
                <a:avLst/>
              </a:prstGeom>
              <a:solidFill>
                <a:srgbClr val="79C0E9">
                  <a:alpha val="28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4" name="Picture 193">
                <a:extLst>
                  <a:ext uri="{FF2B5EF4-FFF2-40B4-BE49-F238E27FC236}">
                    <a16:creationId xmlns:a16="http://schemas.microsoft.com/office/drawing/2014/main" id="{85FBDCF0-8436-9DD6-13CE-CC5028DD81CB}"/>
                  </a:ext>
                </a:extLst>
              </p:cNvPr>
              <p:cNvPicPr>
                <a:picLocks noChangeAspect="1"/>
              </p:cNvPicPr>
              <p:nvPr/>
            </p:nvPicPr>
            <p:blipFill>
              <a:blip r:embed="rId21">
                <a:alphaModFix amt="30000"/>
              </a:blip>
              <a:stretch>
                <a:fillRect/>
              </a:stretch>
            </p:blipFill>
            <p:spPr>
              <a:xfrm>
                <a:off x="3622344" y="4875019"/>
                <a:ext cx="351038" cy="223388"/>
              </a:xfrm>
              <a:prstGeom prst="rect">
                <a:avLst/>
              </a:prstGeom>
            </p:spPr>
          </p:pic>
        </p:grpSp>
        <p:grpSp>
          <p:nvGrpSpPr>
            <p:cNvPr id="171" name="Group 170">
              <a:extLst>
                <a:ext uri="{FF2B5EF4-FFF2-40B4-BE49-F238E27FC236}">
                  <a16:creationId xmlns:a16="http://schemas.microsoft.com/office/drawing/2014/main" id="{E9D68AC3-CD4F-23C2-5811-EF722F3B3E73}"/>
                </a:ext>
              </a:extLst>
            </p:cNvPr>
            <p:cNvGrpSpPr/>
            <p:nvPr/>
          </p:nvGrpSpPr>
          <p:grpSpPr>
            <a:xfrm>
              <a:off x="3282474" y="2781567"/>
              <a:ext cx="301129" cy="351485"/>
              <a:chOff x="5174293" y="4113563"/>
              <a:chExt cx="513645" cy="584776"/>
            </a:xfrm>
          </p:grpSpPr>
          <p:sp>
            <p:nvSpPr>
              <p:cNvPr id="191" name="Rectangle 190">
                <a:extLst>
                  <a:ext uri="{FF2B5EF4-FFF2-40B4-BE49-F238E27FC236}">
                    <a16:creationId xmlns:a16="http://schemas.microsoft.com/office/drawing/2014/main" id="{6C4BA5D3-2463-EF7A-A944-993D51FBED74}"/>
                  </a:ext>
                </a:extLst>
              </p:cNvPr>
              <p:cNvSpPr/>
              <p:nvPr/>
            </p:nvSpPr>
            <p:spPr>
              <a:xfrm>
                <a:off x="5174293" y="4113563"/>
                <a:ext cx="513645" cy="584776"/>
              </a:xfrm>
              <a:prstGeom prst="rect">
                <a:avLst/>
              </a:prstGeom>
              <a:solidFill>
                <a:schemeClr val="accent4">
                  <a:lumMod val="20000"/>
                  <a:lumOff val="80000"/>
                  <a:alpha val="27714"/>
                </a:schemeClr>
              </a:solidFill>
              <a:ln>
                <a:solidFill>
                  <a:schemeClr val="accent4">
                    <a:lumMod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Picture 191">
                <a:extLst>
                  <a:ext uri="{FF2B5EF4-FFF2-40B4-BE49-F238E27FC236}">
                    <a16:creationId xmlns:a16="http://schemas.microsoft.com/office/drawing/2014/main" id="{BB9E64B6-3F28-D766-5C72-A6313A6E5E37}"/>
                  </a:ext>
                </a:extLst>
              </p:cNvPr>
              <p:cNvPicPr>
                <a:picLocks noChangeAspect="1"/>
              </p:cNvPicPr>
              <p:nvPr/>
            </p:nvPicPr>
            <p:blipFill>
              <a:blip r:embed="rId22">
                <a:alphaModFix amt="33000"/>
              </a:blip>
              <a:stretch>
                <a:fillRect/>
              </a:stretch>
            </p:blipFill>
            <p:spPr>
              <a:xfrm>
                <a:off x="5292590" y="4312949"/>
                <a:ext cx="337814" cy="253361"/>
              </a:xfrm>
              <a:prstGeom prst="rect">
                <a:avLst/>
              </a:prstGeom>
            </p:spPr>
          </p:pic>
        </p:grpSp>
        <p:grpSp>
          <p:nvGrpSpPr>
            <p:cNvPr id="172" name="Group 171">
              <a:extLst>
                <a:ext uri="{FF2B5EF4-FFF2-40B4-BE49-F238E27FC236}">
                  <a16:creationId xmlns:a16="http://schemas.microsoft.com/office/drawing/2014/main" id="{7B6782D6-F677-FA33-56EF-BF799D5C8FB9}"/>
                </a:ext>
              </a:extLst>
            </p:cNvPr>
            <p:cNvGrpSpPr/>
            <p:nvPr/>
          </p:nvGrpSpPr>
          <p:grpSpPr>
            <a:xfrm>
              <a:off x="1712822" y="1729723"/>
              <a:ext cx="211784" cy="1407437"/>
              <a:chOff x="2361706" y="2330804"/>
              <a:chExt cx="361247" cy="2341591"/>
            </a:xfrm>
          </p:grpSpPr>
          <p:grpSp>
            <p:nvGrpSpPr>
              <p:cNvPr id="182" name="Group 181">
                <a:extLst>
                  <a:ext uri="{FF2B5EF4-FFF2-40B4-BE49-F238E27FC236}">
                    <a16:creationId xmlns:a16="http://schemas.microsoft.com/office/drawing/2014/main" id="{961F035E-D84D-AC42-7A50-FBAB7B5EC799}"/>
                  </a:ext>
                </a:extLst>
              </p:cNvPr>
              <p:cNvGrpSpPr/>
              <p:nvPr/>
            </p:nvGrpSpPr>
            <p:grpSpPr>
              <a:xfrm>
                <a:off x="2361706" y="2330804"/>
                <a:ext cx="361247" cy="2341591"/>
                <a:chOff x="4363154" y="1795783"/>
                <a:chExt cx="361247" cy="2341591"/>
              </a:xfrm>
            </p:grpSpPr>
            <p:sp>
              <p:nvSpPr>
                <p:cNvPr id="187" name="Rectangle 186">
                  <a:extLst>
                    <a:ext uri="{FF2B5EF4-FFF2-40B4-BE49-F238E27FC236}">
                      <a16:creationId xmlns:a16="http://schemas.microsoft.com/office/drawing/2014/main" id="{E0C652DE-9D4D-FA24-31F8-FD8F24424048}"/>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EE6640D4-FBE6-C50E-29C4-ED237DABD5BE}"/>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0DE88F9-4026-1B29-26A6-247947229772}"/>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D312E8AF-8390-61E0-30AD-8080091F7DF7}"/>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 name="Picture 182">
                <a:extLst>
                  <a:ext uri="{FF2B5EF4-FFF2-40B4-BE49-F238E27FC236}">
                    <a16:creationId xmlns:a16="http://schemas.microsoft.com/office/drawing/2014/main" id="{33613E1F-0438-718A-B722-AF4406E56509}"/>
                  </a:ext>
                </a:extLst>
              </p:cNvPr>
              <p:cNvPicPr>
                <a:picLocks noChangeAspect="1"/>
              </p:cNvPicPr>
              <p:nvPr/>
            </p:nvPicPr>
            <p:blipFill>
              <a:blip r:embed="rId23"/>
              <a:stretch>
                <a:fillRect/>
              </a:stretch>
            </p:blipFill>
            <p:spPr>
              <a:xfrm>
                <a:off x="2444094" y="2580315"/>
                <a:ext cx="196850" cy="139700"/>
              </a:xfrm>
              <a:prstGeom prst="rect">
                <a:avLst/>
              </a:prstGeom>
            </p:spPr>
          </p:pic>
          <p:pic>
            <p:nvPicPr>
              <p:cNvPr id="184" name="Picture 183">
                <a:extLst>
                  <a:ext uri="{FF2B5EF4-FFF2-40B4-BE49-F238E27FC236}">
                    <a16:creationId xmlns:a16="http://schemas.microsoft.com/office/drawing/2014/main" id="{0D834A06-DF84-EE69-FD1D-8686B49FE099}"/>
                  </a:ext>
                </a:extLst>
              </p:cNvPr>
              <p:cNvPicPr>
                <a:picLocks noChangeAspect="1"/>
              </p:cNvPicPr>
              <p:nvPr/>
            </p:nvPicPr>
            <p:blipFill>
              <a:blip r:embed="rId24"/>
              <a:stretch>
                <a:fillRect/>
              </a:stretch>
            </p:blipFill>
            <p:spPr>
              <a:xfrm>
                <a:off x="2454717" y="3143555"/>
                <a:ext cx="165100" cy="139700"/>
              </a:xfrm>
              <a:prstGeom prst="rect">
                <a:avLst/>
              </a:prstGeom>
            </p:spPr>
          </p:pic>
          <p:pic>
            <p:nvPicPr>
              <p:cNvPr id="185" name="Picture 184">
                <a:extLst>
                  <a:ext uri="{FF2B5EF4-FFF2-40B4-BE49-F238E27FC236}">
                    <a16:creationId xmlns:a16="http://schemas.microsoft.com/office/drawing/2014/main" id="{E0B7EAEE-4FCF-E287-98E1-D07953BD6EA5}"/>
                  </a:ext>
                </a:extLst>
              </p:cNvPr>
              <p:cNvPicPr>
                <a:picLocks noChangeAspect="1"/>
              </p:cNvPicPr>
              <p:nvPr/>
            </p:nvPicPr>
            <p:blipFill>
              <a:blip r:embed="rId25"/>
              <a:stretch>
                <a:fillRect/>
              </a:stretch>
            </p:blipFill>
            <p:spPr>
              <a:xfrm>
                <a:off x="2414744" y="3730263"/>
                <a:ext cx="273050" cy="184150"/>
              </a:xfrm>
              <a:prstGeom prst="rect">
                <a:avLst/>
              </a:prstGeom>
            </p:spPr>
          </p:pic>
          <p:pic>
            <p:nvPicPr>
              <p:cNvPr id="186" name="Picture 185">
                <a:extLst>
                  <a:ext uri="{FF2B5EF4-FFF2-40B4-BE49-F238E27FC236}">
                    <a16:creationId xmlns:a16="http://schemas.microsoft.com/office/drawing/2014/main" id="{0F75D085-9981-3D6E-7909-B5AF9E7D31F3}"/>
                  </a:ext>
                </a:extLst>
              </p:cNvPr>
              <p:cNvPicPr>
                <a:picLocks noChangeAspect="1"/>
              </p:cNvPicPr>
              <p:nvPr/>
            </p:nvPicPr>
            <p:blipFill>
              <a:blip r:embed="rId26"/>
              <a:stretch>
                <a:fillRect/>
              </a:stretch>
            </p:blipFill>
            <p:spPr>
              <a:xfrm>
                <a:off x="2375868" y="4266367"/>
                <a:ext cx="342900" cy="184150"/>
              </a:xfrm>
              <a:prstGeom prst="rect">
                <a:avLst/>
              </a:prstGeom>
            </p:spPr>
          </p:pic>
        </p:grpSp>
        <p:grpSp>
          <p:nvGrpSpPr>
            <p:cNvPr id="173" name="Group 172">
              <a:extLst>
                <a:ext uri="{FF2B5EF4-FFF2-40B4-BE49-F238E27FC236}">
                  <a16:creationId xmlns:a16="http://schemas.microsoft.com/office/drawing/2014/main" id="{6E1AD640-C8C2-2967-410C-225B01E14A80}"/>
                </a:ext>
              </a:extLst>
            </p:cNvPr>
            <p:cNvGrpSpPr/>
            <p:nvPr/>
          </p:nvGrpSpPr>
          <p:grpSpPr>
            <a:xfrm>
              <a:off x="2163020" y="915920"/>
              <a:ext cx="856303" cy="535647"/>
              <a:chOff x="9263823" y="2378395"/>
              <a:chExt cx="1460624" cy="891171"/>
            </a:xfrm>
          </p:grpSpPr>
          <p:sp>
            <p:nvSpPr>
              <p:cNvPr id="180" name="Trapezoid 179">
                <a:extLst>
                  <a:ext uri="{FF2B5EF4-FFF2-40B4-BE49-F238E27FC236}">
                    <a16:creationId xmlns:a16="http://schemas.microsoft.com/office/drawing/2014/main" id="{A8D67DBA-7C57-7C3D-F3D3-E22163504247}"/>
                  </a:ext>
                </a:extLst>
              </p:cNvPr>
              <p:cNvSpPr/>
              <p:nvPr/>
            </p:nvSpPr>
            <p:spPr>
              <a:xfrm rot="16200000">
                <a:off x="9548549" y="2093669"/>
                <a:ext cx="891171" cy="1460624"/>
              </a:xfrm>
              <a:prstGeom prst="trapezoid">
                <a:avLst/>
              </a:prstGeom>
              <a:solidFill>
                <a:srgbClr val="96D8B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1" name="Picture 180">
                <a:extLst>
                  <a:ext uri="{FF2B5EF4-FFF2-40B4-BE49-F238E27FC236}">
                    <a16:creationId xmlns:a16="http://schemas.microsoft.com/office/drawing/2014/main" id="{B06D8CD3-846F-0441-AE23-CACF070A81E3}"/>
                  </a:ext>
                </a:extLst>
              </p:cNvPr>
              <p:cNvPicPr>
                <a:picLocks noChangeAspect="1"/>
              </p:cNvPicPr>
              <p:nvPr/>
            </p:nvPicPr>
            <p:blipFill>
              <a:blip r:embed="rId27"/>
              <a:stretch>
                <a:fillRect/>
              </a:stretch>
            </p:blipFill>
            <p:spPr>
              <a:xfrm>
                <a:off x="9296275" y="2725581"/>
                <a:ext cx="1336239" cy="165516"/>
              </a:xfrm>
              <a:prstGeom prst="rect">
                <a:avLst/>
              </a:prstGeom>
            </p:spPr>
          </p:pic>
        </p:grpSp>
        <p:pic>
          <p:nvPicPr>
            <p:cNvPr id="174" name="Picture 173">
              <a:extLst>
                <a:ext uri="{FF2B5EF4-FFF2-40B4-BE49-F238E27FC236}">
                  <a16:creationId xmlns:a16="http://schemas.microsoft.com/office/drawing/2014/main" id="{D2A3FD0D-68EF-7A69-EB3C-7C00CA1E7044}"/>
                </a:ext>
              </a:extLst>
            </p:cNvPr>
            <p:cNvPicPr>
              <a:picLocks noChangeAspect="1"/>
            </p:cNvPicPr>
            <p:nvPr/>
          </p:nvPicPr>
          <p:blipFill>
            <a:blip r:embed="rId28"/>
            <a:stretch>
              <a:fillRect/>
            </a:stretch>
          </p:blipFill>
          <p:spPr>
            <a:xfrm>
              <a:off x="1009632" y="1193914"/>
              <a:ext cx="416978" cy="116038"/>
            </a:xfrm>
            <a:prstGeom prst="rect">
              <a:avLst/>
            </a:prstGeom>
          </p:spPr>
        </p:pic>
        <p:pic>
          <p:nvPicPr>
            <p:cNvPr id="175" name="Picture 174">
              <a:extLst>
                <a:ext uri="{FF2B5EF4-FFF2-40B4-BE49-F238E27FC236}">
                  <a16:creationId xmlns:a16="http://schemas.microsoft.com/office/drawing/2014/main" id="{F560D3A1-3355-9A72-C025-029CDABC21DD}"/>
                </a:ext>
              </a:extLst>
            </p:cNvPr>
            <p:cNvPicPr>
              <a:picLocks noChangeAspect="1"/>
            </p:cNvPicPr>
            <p:nvPr/>
          </p:nvPicPr>
          <p:blipFill>
            <a:blip r:embed="rId29"/>
            <a:stretch>
              <a:fillRect/>
            </a:stretch>
          </p:blipFill>
          <p:spPr>
            <a:xfrm>
              <a:off x="1016363" y="1925099"/>
              <a:ext cx="387194" cy="116038"/>
            </a:xfrm>
            <a:prstGeom prst="rect">
              <a:avLst/>
            </a:prstGeom>
          </p:spPr>
        </p:pic>
        <p:pic>
          <p:nvPicPr>
            <p:cNvPr id="176" name="Picture 175">
              <a:extLst>
                <a:ext uri="{FF2B5EF4-FFF2-40B4-BE49-F238E27FC236}">
                  <a16:creationId xmlns:a16="http://schemas.microsoft.com/office/drawing/2014/main" id="{20FE95DA-21BE-5727-32FC-D82474A9682A}"/>
                </a:ext>
              </a:extLst>
            </p:cNvPr>
            <p:cNvPicPr>
              <a:picLocks noChangeAspect="1"/>
            </p:cNvPicPr>
            <p:nvPr/>
          </p:nvPicPr>
          <p:blipFill>
            <a:blip r:embed="rId30"/>
            <a:stretch>
              <a:fillRect/>
            </a:stretch>
          </p:blipFill>
          <p:spPr>
            <a:xfrm>
              <a:off x="1018159" y="2655674"/>
              <a:ext cx="469689" cy="133921"/>
            </a:xfrm>
            <a:prstGeom prst="rect">
              <a:avLst/>
            </a:prstGeom>
          </p:spPr>
        </p:pic>
        <p:pic>
          <p:nvPicPr>
            <p:cNvPr id="177" name="Picture 176">
              <a:extLst>
                <a:ext uri="{FF2B5EF4-FFF2-40B4-BE49-F238E27FC236}">
                  <a16:creationId xmlns:a16="http://schemas.microsoft.com/office/drawing/2014/main" id="{BB9F290F-06AE-7659-38BA-CEF795B7F4DF}"/>
                </a:ext>
              </a:extLst>
            </p:cNvPr>
            <p:cNvPicPr>
              <a:picLocks noChangeAspect="1"/>
            </p:cNvPicPr>
            <p:nvPr/>
          </p:nvPicPr>
          <p:blipFill>
            <a:blip r:embed="rId31"/>
            <a:stretch>
              <a:fillRect/>
            </a:stretch>
          </p:blipFill>
          <p:spPr>
            <a:xfrm>
              <a:off x="1001527" y="3412121"/>
              <a:ext cx="479091" cy="119615"/>
            </a:xfrm>
            <a:prstGeom prst="rect">
              <a:avLst/>
            </a:prstGeom>
          </p:spPr>
        </p:pic>
        <p:pic>
          <p:nvPicPr>
            <p:cNvPr id="178" name="Picture 177">
              <a:extLst>
                <a:ext uri="{FF2B5EF4-FFF2-40B4-BE49-F238E27FC236}">
                  <a16:creationId xmlns:a16="http://schemas.microsoft.com/office/drawing/2014/main" id="{0230CD01-DA43-C857-4B11-8311B28B470F}"/>
                </a:ext>
              </a:extLst>
            </p:cNvPr>
            <p:cNvPicPr>
              <a:picLocks noChangeAspect="1"/>
            </p:cNvPicPr>
            <p:nvPr/>
          </p:nvPicPr>
          <p:blipFill>
            <a:blip r:embed="rId32">
              <a:alphaModFix amt="24000"/>
            </a:blip>
            <a:stretch>
              <a:fillRect/>
            </a:stretch>
          </p:blipFill>
          <p:spPr>
            <a:xfrm>
              <a:off x="2510469" y="1471418"/>
              <a:ext cx="524057" cy="116255"/>
            </a:xfrm>
            <a:prstGeom prst="rect">
              <a:avLst/>
            </a:prstGeom>
          </p:spPr>
        </p:pic>
        <p:pic>
          <p:nvPicPr>
            <p:cNvPr id="179" name="Picture 178">
              <a:extLst>
                <a:ext uri="{FF2B5EF4-FFF2-40B4-BE49-F238E27FC236}">
                  <a16:creationId xmlns:a16="http://schemas.microsoft.com/office/drawing/2014/main" id="{CF0AC36F-4F70-98A7-7773-6AC243DA715F}"/>
                </a:ext>
              </a:extLst>
            </p:cNvPr>
            <p:cNvPicPr>
              <a:picLocks noChangeAspect="1"/>
            </p:cNvPicPr>
            <p:nvPr/>
          </p:nvPicPr>
          <p:blipFill>
            <a:blip r:embed="rId33"/>
            <a:stretch>
              <a:fillRect/>
            </a:stretch>
          </p:blipFill>
          <p:spPr>
            <a:xfrm>
              <a:off x="1921314" y="1407932"/>
              <a:ext cx="110134" cy="83550"/>
            </a:xfrm>
            <a:prstGeom prst="rect">
              <a:avLst/>
            </a:prstGeom>
          </p:spPr>
        </p:pic>
      </p:grpSp>
      <p:sp>
        <p:nvSpPr>
          <p:cNvPr id="230" name="Google Shape;305;p37">
            <a:extLst>
              <a:ext uri="{FF2B5EF4-FFF2-40B4-BE49-F238E27FC236}">
                <a16:creationId xmlns:a16="http://schemas.microsoft.com/office/drawing/2014/main" id="{73700387-4A85-25A8-1E36-297FFA6A6363}"/>
              </a:ext>
            </a:extLst>
          </p:cNvPr>
          <p:cNvSpPr txBox="1">
            <a:spLocks/>
          </p:cNvSpPr>
          <p:nvPr/>
        </p:nvSpPr>
        <p:spPr>
          <a:xfrm>
            <a:off x="4876116" y="1542428"/>
            <a:ext cx="3978415" cy="1503120"/>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800" dirty="0">
                <a:solidFill>
                  <a:schemeClr val="dk1"/>
                </a:solidFill>
              </a:rPr>
              <a:t>The variational posteriors of the inference model is defined as,</a:t>
            </a:r>
          </a:p>
        </p:txBody>
      </p:sp>
      <p:grpSp>
        <p:nvGrpSpPr>
          <p:cNvPr id="246" name="Group 245">
            <a:extLst>
              <a:ext uri="{FF2B5EF4-FFF2-40B4-BE49-F238E27FC236}">
                <a16:creationId xmlns:a16="http://schemas.microsoft.com/office/drawing/2014/main" id="{4D327F03-0519-41E6-A98C-4FBABCD0CEB0}"/>
              </a:ext>
            </a:extLst>
          </p:cNvPr>
          <p:cNvGrpSpPr/>
          <p:nvPr/>
        </p:nvGrpSpPr>
        <p:grpSpPr>
          <a:xfrm>
            <a:off x="4876080" y="839157"/>
            <a:ext cx="4000870" cy="668161"/>
            <a:chOff x="4876080" y="839157"/>
            <a:chExt cx="4000870" cy="668161"/>
          </a:xfrm>
        </p:grpSpPr>
        <p:sp>
          <p:nvSpPr>
            <p:cNvPr id="227" name="Google Shape;300;p37">
              <a:extLst>
                <a:ext uri="{FF2B5EF4-FFF2-40B4-BE49-F238E27FC236}">
                  <a16:creationId xmlns:a16="http://schemas.microsoft.com/office/drawing/2014/main" id="{E5DA290D-8333-1CE0-F924-0AF626BE925E}"/>
                </a:ext>
              </a:extLst>
            </p:cNvPr>
            <p:cNvSpPr txBox="1"/>
            <p:nvPr/>
          </p:nvSpPr>
          <p:spPr>
            <a:xfrm>
              <a:off x="4876080" y="839157"/>
              <a:ext cx="4000870" cy="364643"/>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1100"/>
              </a:pPr>
              <a:r>
                <a:rPr lang="en-US" sz="800" dirty="0">
                  <a:solidFill>
                    <a:schemeClr val="dk1"/>
                  </a:solidFill>
                </a:rPr>
                <a:t>All the latent factors - z, are assumed to have a prior gaussian distributions defined as,</a:t>
              </a: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None/>
              </a:pPr>
              <a:endParaRPr sz="800" dirty="0"/>
            </a:p>
          </p:txBody>
        </p:sp>
        <p:grpSp>
          <p:nvGrpSpPr>
            <p:cNvPr id="245" name="Group 244">
              <a:extLst>
                <a:ext uri="{FF2B5EF4-FFF2-40B4-BE49-F238E27FC236}">
                  <a16:creationId xmlns:a16="http://schemas.microsoft.com/office/drawing/2014/main" id="{B5DF5F20-08DB-79B1-9F69-152A857D14D4}"/>
                </a:ext>
              </a:extLst>
            </p:cNvPr>
            <p:cNvGrpSpPr/>
            <p:nvPr/>
          </p:nvGrpSpPr>
          <p:grpSpPr>
            <a:xfrm>
              <a:off x="4876116" y="852974"/>
              <a:ext cx="3978415" cy="654344"/>
              <a:chOff x="4876116" y="852974"/>
              <a:chExt cx="3978415" cy="654344"/>
            </a:xfrm>
          </p:grpSpPr>
          <p:sp>
            <p:nvSpPr>
              <p:cNvPr id="229" name="Google Shape;304;p37">
                <a:extLst>
                  <a:ext uri="{FF2B5EF4-FFF2-40B4-BE49-F238E27FC236}">
                    <a16:creationId xmlns:a16="http://schemas.microsoft.com/office/drawing/2014/main" id="{CE7FC966-C375-0791-651B-A1191D34C464}"/>
                  </a:ext>
                </a:extLst>
              </p:cNvPr>
              <p:cNvSpPr txBox="1">
                <a:spLocks/>
              </p:cNvSpPr>
              <p:nvPr/>
            </p:nvSpPr>
            <p:spPr>
              <a:xfrm>
                <a:off x="4876116" y="852974"/>
                <a:ext cx="3978415" cy="654344"/>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dk1"/>
                  </a:buClr>
                  <a:buSzPts val="1100"/>
                  <a:buFont typeface="Arial"/>
                  <a:buNone/>
                </a:pPr>
                <a:endParaRPr lang="en-US" sz="1800" dirty="0">
                  <a:solidFill>
                    <a:schemeClr val="dk1"/>
                  </a:solidFill>
                </a:endParaRPr>
              </a:p>
            </p:txBody>
          </p:sp>
          <p:pic>
            <p:nvPicPr>
              <p:cNvPr id="232" name="Picture 231">
                <a:extLst>
                  <a:ext uri="{FF2B5EF4-FFF2-40B4-BE49-F238E27FC236}">
                    <a16:creationId xmlns:a16="http://schemas.microsoft.com/office/drawing/2014/main" id="{FAEA25AD-B09B-35B2-776A-E62825A66B88}"/>
                  </a:ext>
                </a:extLst>
              </p:cNvPr>
              <p:cNvPicPr>
                <a:picLocks noChangeAspect="1"/>
              </p:cNvPicPr>
              <p:nvPr/>
            </p:nvPicPr>
            <p:blipFill>
              <a:blip r:embed="rId34"/>
              <a:stretch>
                <a:fillRect/>
              </a:stretch>
            </p:blipFill>
            <p:spPr>
              <a:xfrm>
                <a:off x="4931828" y="1238910"/>
                <a:ext cx="771067" cy="234112"/>
              </a:xfrm>
              <a:prstGeom prst="rect">
                <a:avLst/>
              </a:prstGeom>
            </p:spPr>
          </p:pic>
          <p:pic>
            <p:nvPicPr>
              <p:cNvPr id="233" name="Picture 232">
                <a:extLst>
                  <a:ext uri="{FF2B5EF4-FFF2-40B4-BE49-F238E27FC236}">
                    <a16:creationId xmlns:a16="http://schemas.microsoft.com/office/drawing/2014/main" id="{3F42EF0B-2FA6-D737-45D2-44C7E76CEAEB}"/>
                  </a:ext>
                </a:extLst>
              </p:cNvPr>
              <p:cNvPicPr>
                <a:picLocks noChangeAspect="1"/>
              </p:cNvPicPr>
              <p:nvPr/>
            </p:nvPicPr>
            <p:blipFill>
              <a:blip r:embed="rId35"/>
              <a:stretch>
                <a:fillRect/>
              </a:stretch>
            </p:blipFill>
            <p:spPr>
              <a:xfrm>
                <a:off x="5886656" y="1238910"/>
                <a:ext cx="738849" cy="238408"/>
              </a:xfrm>
              <a:prstGeom prst="rect">
                <a:avLst/>
              </a:prstGeom>
            </p:spPr>
          </p:pic>
          <p:pic>
            <p:nvPicPr>
              <p:cNvPr id="234" name="Picture 233">
                <a:extLst>
                  <a:ext uri="{FF2B5EF4-FFF2-40B4-BE49-F238E27FC236}">
                    <a16:creationId xmlns:a16="http://schemas.microsoft.com/office/drawing/2014/main" id="{A50C6227-1F7F-8239-9728-974B6B03C6C3}"/>
                  </a:ext>
                </a:extLst>
              </p:cNvPr>
              <p:cNvPicPr>
                <a:picLocks noChangeAspect="1"/>
              </p:cNvPicPr>
              <p:nvPr/>
            </p:nvPicPr>
            <p:blipFill>
              <a:blip r:embed="rId36"/>
              <a:stretch>
                <a:fillRect/>
              </a:stretch>
            </p:blipFill>
            <p:spPr>
              <a:xfrm>
                <a:off x="6809266" y="1238910"/>
                <a:ext cx="867719" cy="249147"/>
              </a:xfrm>
              <a:prstGeom prst="rect">
                <a:avLst/>
              </a:prstGeom>
            </p:spPr>
          </p:pic>
          <p:pic>
            <p:nvPicPr>
              <p:cNvPr id="235" name="Picture 234">
                <a:extLst>
                  <a:ext uri="{FF2B5EF4-FFF2-40B4-BE49-F238E27FC236}">
                    <a16:creationId xmlns:a16="http://schemas.microsoft.com/office/drawing/2014/main" id="{12CBB1F3-CCD6-BD3F-1162-FD746731CA4B}"/>
                  </a:ext>
                </a:extLst>
              </p:cNvPr>
              <p:cNvPicPr>
                <a:picLocks noChangeAspect="1"/>
              </p:cNvPicPr>
              <p:nvPr/>
            </p:nvPicPr>
            <p:blipFill>
              <a:blip r:embed="rId37"/>
              <a:stretch>
                <a:fillRect/>
              </a:stretch>
            </p:blipFill>
            <p:spPr>
              <a:xfrm>
                <a:off x="7860747" y="1238910"/>
                <a:ext cx="949335" cy="249147"/>
              </a:xfrm>
              <a:prstGeom prst="rect">
                <a:avLst/>
              </a:prstGeom>
            </p:spPr>
          </p:pic>
        </p:grpSp>
      </p:grpSp>
      <p:pic>
        <p:nvPicPr>
          <p:cNvPr id="240" name="Picture 239">
            <a:extLst>
              <a:ext uri="{FF2B5EF4-FFF2-40B4-BE49-F238E27FC236}">
                <a16:creationId xmlns:a16="http://schemas.microsoft.com/office/drawing/2014/main" id="{4A94FA70-EE06-5FC4-76EE-C81C5F506BFF}"/>
              </a:ext>
            </a:extLst>
          </p:cNvPr>
          <p:cNvPicPr>
            <a:picLocks noChangeAspect="1"/>
          </p:cNvPicPr>
          <p:nvPr/>
        </p:nvPicPr>
        <p:blipFill>
          <a:blip r:embed="rId38"/>
          <a:stretch>
            <a:fillRect/>
          </a:stretch>
        </p:blipFill>
        <p:spPr>
          <a:xfrm>
            <a:off x="6213896" y="1795932"/>
            <a:ext cx="1356980" cy="263187"/>
          </a:xfrm>
          <a:prstGeom prst="rect">
            <a:avLst/>
          </a:prstGeom>
        </p:spPr>
      </p:pic>
      <p:pic>
        <p:nvPicPr>
          <p:cNvPr id="241" name="Picture 240">
            <a:extLst>
              <a:ext uri="{FF2B5EF4-FFF2-40B4-BE49-F238E27FC236}">
                <a16:creationId xmlns:a16="http://schemas.microsoft.com/office/drawing/2014/main" id="{6D6A29D8-C010-18CA-FFC9-79483221A56B}"/>
              </a:ext>
            </a:extLst>
          </p:cNvPr>
          <p:cNvPicPr>
            <a:picLocks noChangeAspect="1"/>
          </p:cNvPicPr>
          <p:nvPr/>
        </p:nvPicPr>
        <p:blipFill>
          <a:blip r:embed="rId39"/>
          <a:stretch>
            <a:fillRect/>
          </a:stretch>
        </p:blipFill>
        <p:spPr>
          <a:xfrm>
            <a:off x="6047293" y="2690805"/>
            <a:ext cx="1690186" cy="280088"/>
          </a:xfrm>
          <a:prstGeom prst="rect">
            <a:avLst/>
          </a:prstGeom>
        </p:spPr>
      </p:pic>
      <p:pic>
        <p:nvPicPr>
          <p:cNvPr id="242" name="Picture 241">
            <a:extLst>
              <a:ext uri="{FF2B5EF4-FFF2-40B4-BE49-F238E27FC236}">
                <a16:creationId xmlns:a16="http://schemas.microsoft.com/office/drawing/2014/main" id="{D154DB33-78C6-5891-2D3B-2954660856FA}"/>
              </a:ext>
            </a:extLst>
          </p:cNvPr>
          <p:cNvPicPr>
            <a:picLocks noChangeAspect="1"/>
          </p:cNvPicPr>
          <p:nvPr/>
        </p:nvPicPr>
        <p:blipFill>
          <a:blip r:embed="rId40"/>
          <a:stretch>
            <a:fillRect/>
          </a:stretch>
        </p:blipFill>
        <p:spPr>
          <a:xfrm>
            <a:off x="6238043" y="2086980"/>
            <a:ext cx="1308686" cy="268015"/>
          </a:xfrm>
          <a:prstGeom prst="rect">
            <a:avLst/>
          </a:prstGeom>
        </p:spPr>
      </p:pic>
      <p:pic>
        <p:nvPicPr>
          <p:cNvPr id="243" name="Picture 242">
            <a:extLst>
              <a:ext uri="{FF2B5EF4-FFF2-40B4-BE49-F238E27FC236}">
                <a16:creationId xmlns:a16="http://schemas.microsoft.com/office/drawing/2014/main" id="{961CAB6F-571A-9A09-2793-19B1EC51546C}"/>
              </a:ext>
            </a:extLst>
          </p:cNvPr>
          <p:cNvPicPr>
            <a:picLocks noChangeAspect="1"/>
          </p:cNvPicPr>
          <p:nvPr/>
        </p:nvPicPr>
        <p:blipFill>
          <a:blip r:embed="rId41"/>
          <a:stretch>
            <a:fillRect/>
          </a:stretch>
        </p:blipFill>
        <p:spPr>
          <a:xfrm>
            <a:off x="6120937" y="2382856"/>
            <a:ext cx="1542898" cy="280088"/>
          </a:xfrm>
          <a:prstGeom prst="rect">
            <a:avLst/>
          </a:prstGeom>
        </p:spPr>
      </p:pic>
      <p:sp>
        <p:nvSpPr>
          <p:cNvPr id="226" name="Rectangle 225">
            <a:extLst>
              <a:ext uri="{FF2B5EF4-FFF2-40B4-BE49-F238E27FC236}">
                <a16:creationId xmlns:a16="http://schemas.microsoft.com/office/drawing/2014/main" id="{241BBA03-703F-F8F7-BD05-E9643EA2C0C3}"/>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8" name="Picture 227">
            <a:extLst>
              <a:ext uri="{FF2B5EF4-FFF2-40B4-BE49-F238E27FC236}">
                <a16:creationId xmlns:a16="http://schemas.microsoft.com/office/drawing/2014/main" id="{318C9273-7E88-739D-3B5D-974C502978C5}"/>
              </a:ext>
            </a:extLst>
          </p:cNvPr>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82381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3"/>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ectangle 7">
            <a:extLst>
              <a:ext uri="{FF2B5EF4-FFF2-40B4-BE49-F238E27FC236}">
                <a16:creationId xmlns:a16="http://schemas.microsoft.com/office/drawing/2014/main" id="{174D97FE-EC55-B704-7D29-A9DB7AEBE79C}"/>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ED46DA5-F1D3-0FF3-8BC6-2852A108B5E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634806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solidFill>
              <a:schemeClr val="dk1">
                <a:shade val="95000"/>
                <a:satMod val="105000"/>
                <a:alpha val="39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solidFill>
              <a:schemeClr val="dk1">
                <a:shade val="95000"/>
                <a:satMod val="105000"/>
                <a:alpha val="34139"/>
              </a:schemeClr>
            </a:solidFill>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solidFill>
              <a:schemeClr val="dk1">
                <a:shade val="95000"/>
                <a:satMod val="105000"/>
                <a:alpha val="29899"/>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3">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4">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5">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6"/>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7"/>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8">
              <a:alphaModFix amt="31000"/>
            </a:blip>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alpha val="36058"/>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1"/>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2"/>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3"/>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4"/>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5"/>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6"/>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7">
              <a:alphaModFix amt="32000"/>
            </a:blip>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8">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9">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20">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1">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2">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3">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4">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5">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6">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7"/>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8"/>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9"/>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30"/>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1"/>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1364171"/>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2">
            <a:alphaModFix/>
          </a:blip>
          <a:stretch>
            <a:fillRect/>
          </a:stretch>
        </p:blipFill>
        <p:spPr>
          <a:xfrm>
            <a:off x="5212768" y="1458677"/>
            <a:ext cx="3385093" cy="759558"/>
          </a:xfrm>
          <a:prstGeom prst="rect">
            <a:avLst/>
          </a:prstGeom>
          <a:noFill/>
          <a:ln>
            <a:noFill/>
          </a:ln>
        </p:spPr>
      </p:pic>
      <p:sp>
        <p:nvSpPr>
          <p:cNvPr id="125" name="Google Shape;342;p40">
            <a:extLst>
              <a:ext uri="{FF2B5EF4-FFF2-40B4-BE49-F238E27FC236}">
                <a16:creationId xmlns:a16="http://schemas.microsoft.com/office/drawing/2014/main" id="{F714BE03-5081-AF53-CE0B-E11A7E783DBD}"/>
              </a:ext>
            </a:extLst>
          </p:cNvPr>
          <p:cNvSpPr txBox="1">
            <a:spLocks/>
          </p:cNvSpPr>
          <p:nvPr/>
        </p:nvSpPr>
        <p:spPr>
          <a:xfrm>
            <a:off x="4915386" y="2546189"/>
            <a:ext cx="3885570" cy="92079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supervised loss is defined as,</a:t>
            </a:r>
          </a:p>
        </p:txBody>
      </p:sp>
      <p:pic>
        <p:nvPicPr>
          <p:cNvPr id="126" name="Google Shape;346;p40">
            <a:extLst>
              <a:ext uri="{FF2B5EF4-FFF2-40B4-BE49-F238E27FC236}">
                <a16:creationId xmlns:a16="http://schemas.microsoft.com/office/drawing/2014/main" id="{9C96D4BC-5421-F3CD-726C-60FA7158D743}"/>
              </a:ext>
            </a:extLst>
          </p:cNvPr>
          <p:cNvPicPr preferRelativeResize="0"/>
          <p:nvPr/>
        </p:nvPicPr>
        <p:blipFill>
          <a:blip r:embed="rId33">
            <a:alphaModFix/>
          </a:blip>
          <a:stretch>
            <a:fillRect/>
          </a:stretch>
        </p:blipFill>
        <p:spPr>
          <a:xfrm>
            <a:off x="5365051" y="2864807"/>
            <a:ext cx="2733651" cy="543426"/>
          </a:xfrm>
          <a:prstGeom prst="rect">
            <a:avLst/>
          </a:prstGeom>
          <a:noFill/>
          <a:ln>
            <a:noFill/>
          </a:ln>
        </p:spPr>
      </p:pic>
      <p:sp>
        <p:nvSpPr>
          <p:cNvPr id="128" name="Google Shape;362;p41">
            <a:extLst>
              <a:ext uri="{FF2B5EF4-FFF2-40B4-BE49-F238E27FC236}">
                <a16:creationId xmlns:a16="http://schemas.microsoft.com/office/drawing/2014/main" id="{C0C5F70A-816C-AC34-C6D1-96B79E98A527}"/>
              </a:ext>
            </a:extLst>
          </p:cNvPr>
          <p:cNvSpPr txBox="1">
            <a:spLocks/>
          </p:cNvSpPr>
          <p:nvPr/>
        </p:nvSpPr>
        <p:spPr>
          <a:xfrm>
            <a:off x="4912854" y="3668068"/>
            <a:ext cx="3885570" cy="1005437"/>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complete loss of the counterfactual GAN block is defined as, </a:t>
            </a:r>
          </a:p>
        </p:txBody>
      </p:sp>
      <p:pic>
        <p:nvPicPr>
          <p:cNvPr id="129" name="Google Shape;363;p41">
            <a:extLst>
              <a:ext uri="{FF2B5EF4-FFF2-40B4-BE49-F238E27FC236}">
                <a16:creationId xmlns:a16="http://schemas.microsoft.com/office/drawing/2014/main" id="{07204328-42E6-C64B-ADC1-B091014C0E9D}"/>
              </a:ext>
            </a:extLst>
          </p:cNvPr>
          <p:cNvPicPr preferRelativeResize="0"/>
          <p:nvPr/>
        </p:nvPicPr>
        <p:blipFill>
          <a:blip r:embed="rId34">
            <a:alphaModFix/>
          </a:blip>
          <a:stretch>
            <a:fillRect/>
          </a:stretch>
        </p:blipFill>
        <p:spPr>
          <a:xfrm>
            <a:off x="4944539" y="4289834"/>
            <a:ext cx="3373310" cy="300348"/>
          </a:xfrm>
          <a:prstGeom prst="rect">
            <a:avLst/>
          </a:prstGeom>
          <a:noFill/>
          <a:ln>
            <a:noFill/>
          </a:ln>
        </p:spPr>
      </p:pic>
      <p:sp>
        <p:nvSpPr>
          <p:cNvPr id="127" name="Rectangle 126">
            <a:extLst>
              <a:ext uri="{FF2B5EF4-FFF2-40B4-BE49-F238E27FC236}">
                <a16:creationId xmlns:a16="http://schemas.microsoft.com/office/drawing/2014/main" id="{A02B7B7A-7EE3-573D-DC4B-B9DA08500DD3}"/>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0" name="Picture 129">
            <a:extLst>
              <a:ext uri="{FF2B5EF4-FFF2-40B4-BE49-F238E27FC236}">
                <a16:creationId xmlns:a16="http://schemas.microsoft.com/office/drawing/2014/main" id="{D58A1896-8D18-17BA-FEE8-3148D1CF8847}"/>
              </a:ext>
            </a:extLst>
          </p:cNvPr>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3738404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3">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4">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5">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6"/>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7"/>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8"/>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1"/>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2"/>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3"/>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4"/>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5"/>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6"/>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7"/>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8">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9">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20">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1">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2">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3">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4">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5">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6">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7"/>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8"/>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9"/>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30"/>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1"/>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687493"/>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2">
            <a:alphaModFix/>
          </a:blip>
          <a:stretch>
            <a:fillRect/>
          </a:stretch>
        </p:blipFill>
        <p:spPr>
          <a:xfrm>
            <a:off x="5409962" y="1121758"/>
            <a:ext cx="2173553" cy="376387"/>
          </a:xfrm>
          <a:prstGeom prst="rect">
            <a:avLst/>
          </a:prstGeom>
          <a:noFill/>
          <a:ln>
            <a:noFill/>
          </a:ln>
        </p:spPr>
      </p:pic>
      <p:sp>
        <p:nvSpPr>
          <p:cNvPr id="125" name="Google Shape;342;p40">
            <a:extLst>
              <a:ext uri="{FF2B5EF4-FFF2-40B4-BE49-F238E27FC236}">
                <a16:creationId xmlns:a16="http://schemas.microsoft.com/office/drawing/2014/main" id="{F714BE03-5081-AF53-CE0B-E11A7E783DBD}"/>
              </a:ext>
            </a:extLst>
          </p:cNvPr>
          <p:cNvSpPr txBox="1">
            <a:spLocks/>
          </p:cNvSpPr>
          <p:nvPr/>
        </p:nvSpPr>
        <p:spPr>
          <a:xfrm>
            <a:off x="4902877" y="1659558"/>
            <a:ext cx="3885570" cy="558677"/>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The supervised loss is defined as,</a:t>
            </a:r>
          </a:p>
        </p:txBody>
      </p:sp>
      <p:pic>
        <p:nvPicPr>
          <p:cNvPr id="126" name="Google Shape;346;p40">
            <a:extLst>
              <a:ext uri="{FF2B5EF4-FFF2-40B4-BE49-F238E27FC236}">
                <a16:creationId xmlns:a16="http://schemas.microsoft.com/office/drawing/2014/main" id="{9C96D4BC-5421-F3CD-726C-60FA7158D743}"/>
              </a:ext>
            </a:extLst>
          </p:cNvPr>
          <p:cNvPicPr preferRelativeResize="0"/>
          <p:nvPr/>
        </p:nvPicPr>
        <p:blipFill>
          <a:blip r:embed="rId33">
            <a:alphaModFix/>
          </a:blip>
          <a:stretch>
            <a:fillRect/>
          </a:stretch>
        </p:blipFill>
        <p:spPr>
          <a:xfrm>
            <a:off x="5761601" y="1857811"/>
            <a:ext cx="1821914" cy="329341"/>
          </a:xfrm>
          <a:prstGeom prst="rect">
            <a:avLst/>
          </a:prstGeom>
          <a:noFill/>
          <a:ln>
            <a:noFill/>
          </a:ln>
        </p:spPr>
      </p:pic>
      <p:sp>
        <p:nvSpPr>
          <p:cNvPr id="127" name="Google Shape;356;p41">
            <a:extLst>
              <a:ext uri="{FF2B5EF4-FFF2-40B4-BE49-F238E27FC236}">
                <a16:creationId xmlns:a16="http://schemas.microsoft.com/office/drawing/2014/main" id="{48DBCBA9-2198-517F-A9E6-0BEC4FE99DFA}"/>
              </a:ext>
            </a:extLst>
          </p:cNvPr>
          <p:cNvSpPr txBox="1"/>
          <p:nvPr/>
        </p:nvSpPr>
        <p:spPr>
          <a:xfrm>
            <a:off x="4844883" y="2276858"/>
            <a:ext cx="4064100" cy="4002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endParaRPr/>
          </a:p>
        </p:txBody>
      </p:sp>
      <p:sp>
        <p:nvSpPr>
          <p:cNvPr id="128" name="Google Shape;362;p41">
            <a:extLst>
              <a:ext uri="{FF2B5EF4-FFF2-40B4-BE49-F238E27FC236}">
                <a16:creationId xmlns:a16="http://schemas.microsoft.com/office/drawing/2014/main" id="{C0C5F70A-816C-AC34-C6D1-96B79E98A527}"/>
              </a:ext>
            </a:extLst>
          </p:cNvPr>
          <p:cNvSpPr txBox="1">
            <a:spLocks/>
          </p:cNvSpPr>
          <p:nvPr/>
        </p:nvSpPr>
        <p:spPr>
          <a:xfrm>
            <a:off x="4899308" y="2258447"/>
            <a:ext cx="3885570" cy="397228"/>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The complete loss of the counterfactual GAN block is defined as, </a:t>
            </a:r>
          </a:p>
        </p:txBody>
      </p:sp>
      <p:pic>
        <p:nvPicPr>
          <p:cNvPr id="129" name="Google Shape;363;p41">
            <a:extLst>
              <a:ext uri="{FF2B5EF4-FFF2-40B4-BE49-F238E27FC236}">
                <a16:creationId xmlns:a16="http://schemas.microsoft.com/office/drawing/2014/main" id="{07204328-42E6-C64B-ADC1-B091014C0E9D}"/>
              </a:ext>
            </a:extLst>
          </p:cNvPr>
          <p:cNvPicPr preferRelativeResize="0"/>
          <p:nvPr/>
        </p:nvPicPr>
        <p:blipFill>
          <a:blip r:embed="rId34">
            <a:alphaModFix/>
          </a:blip>
          <a:stretch>
            <a:fillRect/>
          </a:stretch>
        </p:blipFill>
        <p:spPr>
          <a:xfrm>
            <a:off x="5761601" y="2488140"/>
            <a:ext cx="1764898" cy="149697"/>
          </a:xfrm>
          <a:prstGeom prst="rect">
            <a:avLst/>
          </a:prstGeom>
          <a:noFill/>
          <a:ln>
            <a:noFill/>
          </a:ln>
        </p:spPr>
      </p:pic>
      <p:sp>
        <p:nvSpPr>
          <p:cNvPr id="130" name="Google Shape;382;p42">
            <a:extLst>
              <a:ext uri="{FF2B5EF4-FFF2-40B4-BE49-F238E27FC236}">
                <a16:creationId xmlns:a16="http://schemas.microsoft.com/office/drawing/2014/main" id="{648E3612-9C92-1313-8BBA-AF5DB728A121}"/>
              </a:ext>
            </a:extLst>
          </p:cNvPr>
          <p:cNvSpPr txBox="1">
            <a:spLocks/>
          </p:cNvSpPr>
          <p:nvPr/>
        </p:nvSpPr>
        <p:spPr>
          <a:xfrm>
            <a:off x="4898722" y="2705121"/>
            <a:ext cx="3886155" cy="1081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Maximize I(</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G(</a:t>
            </a:r>
            <a:r>
              <a:rPr lang="en-US" sz="1600" kern="0" dirty="0" err="1">
                <a:solidFill>
                  <a:schemeClr val="dk1"/>
                </a:solidFill>
              </a:rPr>
              <a:t>z</a:t>
            </a:r>
            <a:r>
              <a:rPr lang="en-US" sz="1600" kern="0" baseline="-25000" dirty="0" err="1">
                <a:solidFill>
                  <a:schemeClr val="dk1"/>
                </a:solidFill>
              </a:rPr>
              <a:t>G</a:t>
            </a:r>
            <a:r>
              <a:rPr lang="en-US" sz="1600" kern="0" dirty="0">
                <a:solidFill>
                  <a:schemeClr val="dk1"/>
                </a:solidFill>
              </a:rPr>
              <a:t>, </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to solve the optimization function</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endParaRPr lang="en-US" sz="1600" kern="0" dirty="0">
              <a:solidFill>
                <a:schemeClr val="dk1"/>
              </a:solidFill>
            </a:endParaRPr>
          </a:p>
        </p:txBody>
      </p:sp>
      <p:pic>
        <p:nvPicPr>
          <p:cNvPr id="131" name="Google Shape;383;p42">
            <a:extLst>
              <a:ext uri="{FF2B5EF4-FFF2-40B4-BE49-F238E27FC236}">
                <a16:creationId xmlns:a16="http://schemas.microsoft.com/office/drawing/2014/main" id="{4347EC0F-C646-5627-9FAA-069C2A42A35A}"/>
              </a:ext>
            </a:extLst>
          </p:cNvPr>
          <p:cNvPicPr preferRelativeResize="0"/>
          <p:nvPr/>
        </p:nvPicPr>
        <p:blipFill>
          <a:blip r:embed="rId35">
            <a:alphaModFix/>
          </a:blip>
          <a:stretch>
            <a:fillRect/>
          </a:stretch>
        </p:blipFill>
        <p:spPr>
          <a:xfrm>
            <a:off x="4961094" y="3327590"/>
            <a:ext cx="3594622" cy="385402"/>
          </a:xfrm>
          <a:prstGeom prst="rect">
            <a:avLst/>
          </a:prstGeom>
          <a:noFill/>
          <a:ln>
            <a:noFill/>
          </a:ln>
        </p:spPr>
      </p:pic>
      <p:sp>
        <p:nvSpPr>
          <p:cNvPr id="132" name="Rectangle 131">
            <a:extLst>
              <a:ext uri="{FF2B5EF4-FFF2-40B4-BE49-F238E27FC236}">
                <a16:creationId xmlns:a16="http://schemas.microsoft.com/office/drawing/2014/main" id="{64C5CF55-0CFD-8302-BC0E-CB61BF092042}"/>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513CC595-9497-32C6-7EB5-F1869DD17ED6}"/>
              </a:ext>
            </a:extLst>
          </p:cNvPr>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340408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3">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4">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5">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6"/>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7"/>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8"/>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1"/>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2"/>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3"/>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4"/>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5"/>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6"/>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7"/>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8">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9">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20">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1">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2">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3">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4">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5">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6">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7"/>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8"/>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9"/>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30"/>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1"/>
            <a:stretch>
              <a:fillRect/>
            </a:stretch>
          </p:blipFill>
          <p:spPr>
            <a:xfrm>
              <a:off x="227097" y="6456343"/>
              <a:ext cx="1150876" cy="196113"/>
            </a:xfrm>
            <a:prstGeom prst="rect">
              <a:avLst/>
            </a:prstGeom>
          </p:spPr>
        </p:pic>
      </p:grpSp>
      <p:pic>
        <p:nvPicPr>
          <p:cNvPr id="131" name="Google Shape;383;p42">
            <a:extLst>
              <a:ext uri="{FF2B5EF4-FFF2-40B4-BE49-F238E27FC236}">
                <a16:creationId xmlns:a16="http://schemas.microsoft.com/office/drawing/2014/main" id="{4347EC0F-C646-5627-9FAA-069C2A42A35A}"/>
              </a:ext>
            </a:extLst>
          </p:cNvPr>
          <p:cNvPicPr preferRelativeResize="0"/>
          <p:nvPr/>
        </p:nvPicPr>
        <p:blipFill>
          <a:blip r:embed="rId32">
            <a:alphaModFix/>
          </a:blip>
          <a:stretch>
            <a:fillRect/>
          </a:stretch>
        </p:blipFill>
        <p:spPr>
          <a:xfrm>
            <a:off x="4898579" y="826383"/>
            <a:ext cx="3702311" cy="397701"/>
          </a:xfrm>
          <a:prstGeom prst="rect">
            <a:avLst/>
          </a:prstGeom>
          <a:noFill/>
          <a:ln>
            <a:noFill/>
          </a:ln>
        </p:spPr>
      </p:pic>
      <p:sp>
        <p:nvSpPr>
          <p:cNvPr id="132" name="Google Shape;408;p44">
            <a:extLst>
              <a:ext uri="{FF2B5EF4-FFF2-40B4-BE49-F238E27FC236}">
                <a16:creationId xmlns:a16="http://schemas.microsoft.com/office/drawing/2014/main" id="{42B4258C-A446-7A5C-412D-49518281300B}"/>
              </a:ext>
            </a:extLst>
          </p:cNvPr>
          <p:cNvSpPr txBox="1">
            <a:spLocks/>
          </p:cNvSpPr>
          <p:nvPr/>
        </p:nvSpPr>
        <p:spPr>
          <a:xfrm>
            <a:off x="4762498" y="1286808"/>
            <a:ext cx="3945021" cy="116873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I(</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G(</a:t>
            </a:r>
            <a:r>
              <a:rPr lang="en-US" sz="1600" kern="0" dirty="0" err="1">
                <a:solidFill>
                  <a:schemeClr val="dk1"/>
                </a:solidFill>
              </a:rPr>
              <a:t>z</a:t>
            </a:r>
            <a:r>
              <a:rPr lang="en-US" sz="1600" kern="0" baseline="-25000" dirty="0" err="1">
                <a:solidFill>
                  <a:schemeClr val="dk1"/>
                </a:solidFill>
              </a:rPr>
              <a:t>G</a:t>
            </a:r>
            <a:r>
              <a:rPr lang="en-US" sz="1600" kern="0" dirty="0">
                <a:solidFill>
                  <a:schemeClr val="dk1"/>
                </a:solidFill>
              </a:rPr>
              <a:t>, </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is harder to optimize due to p(</a:t>
            </a:r>
            <a:r>
              <a:rPr lang="en-US" sz="1600" kern="0" dirty="0" err="1">
                <a:solidFill>
                  <a:schemeClr val="dk1"/>
                </a:solidFill>
              </a:rPr>
              <a:t>z</a:t>
            </a:r>
            <a:r>
              <a:rPr lang="en-US" sz="1600" kern="0" baseline="-25000" dirty="0" err="1">
                <a:solidFill>
                  <a:schemeClr val="dk1"/>
                </a:solidFill>
              </a:rPr>
              <a:t>c</a:t>
            </a:r>
            <a:r>
              <a:rPr lang="en-US" sz="1600" kern="0" dirty="0" err="1">
                <a:solidFill>
                  <a:schemeClr val="dk1"/>
                </a:solidFill>
              </a:rPr>
              <a:t>|x</a:t>
            </a:r>
            <a:r>
              <a:rPr lang="en-US" sz="1600" kern="0" dirty="0">
                <a:solidFill>
                  <a:schemeClr val="dk1"/>
                </a:solidFill>
              </a:rPr>
              <a:t>), so using a variational distribution Q(</a:t>
            </a:r>
            <a:r>
              <a:rPr lang="en-US" sz="1600" kern="0" dirty="0" err="1">
                <a:solidFill>
                  <a:schemeClr val="dk1"/>
                </a:solidFill>
              </a:rPr>
              <a:t>z</a:t>
            </a:r>
            <a:r>
              <a:rPr lang="en-US" sz="1600" kern="0" baseline="-25000" dirty="0" err="1">
                <a:solidFill>
                  <a:schemeClr val="dk1"/>
                </a:solidFill>
              </a:rPr>
              <a:t>c</a:t>
            </a:r>
            <a:r>
              <a:rPr lang="en-US" sz="1600" kern="0" dirty="0" err="1">
                <a:solidFill>
                  <a:schemeClr val="dk1"/>
                </a:solidFill>
              </a:rPr>
              <a:t>|x</a:t>
            </a:r>
            <a:r>
              <a:rPr lang="en-US" sz="1600" kern="0" dirty="0">
                <a:solidFill>
                  <a:schemeClr val="dk1"/>
                </a:solidFill>
              </a:rPr>
              <a:t>) to approximate the posterior p(</a:t>
            </a:r>
            <a:r>
              <a:rPr lang="en-US" sz="1600" kern="0" dirty="0" err="1">
                <a:solidFill>
                  <a:schemeClr val="dk1"/>
                </a:solidFill>
              </a:rPr>
              <a:t>z</a:t>
            </a:r>
            <a:r>
              <a:rPr lang="en-US" sz="1600" kern="0" baseline="-25000" dirty="0" err="1">
                <a:solidFill>
                  <a:schemeClr val="dk1"/>
                </a:solidFill>
              </a:rPr>
              <a:t>c</a:t>
            </a:r>
            <a:r>
              <a:rPr lang="en-US" sz="1600" kern="0" dirty="0" err="1">
                <a:solidFill>
                  <a:schemeClr val="dk1"/>
                </a:solidFill>
              </a:rPr>
              <a:t>|x</a:t>
            </a:r>
            <a:r>
              <a:rPr lang="en-US" sz="1600" kern="0" dirty="0">
                <a:solidFill>
                  <a:schemeClr val="dk1"/>
                </a:solidFill>
              </a:rPr>
              <a:t>).</a:t>
            </a:r>
          </a:p>
        </p:txBody>
      </p:sp>
      <p:sp>
        <p:nvSpPr>
          <p:cNvPr id="133" name="Google Shape;409;p44">
            <a:extLst>
              <a:ext uri="{FF2B5EF4-FFF2-40B4-BE49-F238E27FC236}">
                <a16:creationId xmlns:a16="http://schemas.microsoft.com/office/drawing/2014/main" id="{372DC2A8-1FAE-9BC8-3BA0-280D61CF5B65}"/>
              </a:ext>
            </a:extLst>
          </p:cNvPr>
          <p:cNvSpPr txBox="1">
            <a:spLocks/>
          </p:cNvSpPr>
          <p:nvPr/>
        </p:nvSpPr>
        <p:spPr>
          <a:xfrm>
            <a:off x="4763384" y="2613771"/>
            <a:ext cx="4105979" cy="1260132"/>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optimal discriminator and generator will be obtained by solving the following objectives</a:t>
            </a:r>
          </a:p>
        </p:txBody>
      </p:sp>
      <p:pic>
        <p:nvPicPr>
          <p:cNvPr id="134" name="Google Shape;410;p44">
            <a:extLst>
              <a:ext uri="{FF2B5EF4-FFF2-40B4-BE49-F238E27FC236}">
                <a16:creationId xmlns:a16="http://schemas.microsoft.com/office/drawing/2014/main" id="{F04DC418-88D1-E66A-3E6D-B2096991DD9F}"/>
              </a:ext>
            </a:extLst>
          </p:cNvPr>
          <p:cNvPicPr preferRelativeResize="0"/>
          <p:nvPr/>
        </p:nvPicPr>
        <p:blipFill>
          <a:blip r:embed="rId33">
            <a:alphaModFix/>
          </a:blip>
          <a:stretch>
            <a:fillRect/>
          </a:stretch>
        </p:blipFill>
        <p:spPr>
          <a:xfrm>
            <a:off x="4763384" y="3455744"/>
            <a:ext cx="4024155" cy="412710"/>
          </a:xfrm>
          <a:prstGeom prst="rect">
            <a:avLst/>
          </a:prstGeom>
          <a:noFill/>
          <a:ln>
            <a:noFill/>
          </a:ln>
        </p:spPr>
      </p:pic>
      <p:sp>
        <p:nvSpPr>
          <p:cNvPr id="125" name="TextBox 124">
            <a:extLst>
              <a:ext uri="{FF2B5EF4-FFF2-40B4-BE49-F238E27FC236}">
                <a16:creationId xmlns:a16="http://schemas.microsoft.com/office/drawing/2014/main" id="{9D07B023-F7D8-0495-E9FF-F5435D9EEFB7}"/>
              </a:ext>
            </a:extLst>
          </p:cNvPr>
          <p:cNvSpPr txBox="1"/>
          <p:nvPr/>
        </p:nvSpPr>
        <p:spPr>
          <a:xfrm>
            <a:off x="4375733" y="4482244"/>
            <a:ext cx="4640315" cy="215444"/>
          </a:xfrm>
          <a:prstGeom prst="rect">
            <a:avLst/>
          </a:prstGeom>
          <a:noFill/>
        </p:spPr>
        <p:txBody>
          <a:bodyPr wrap="square">
            <a:spAutoFit/>
          </a:bodyPr>
          <a:lstStyle/>
          <a:p>
            <a:r>
              <a:rPr lang="en-US" sz="800" dirty="0"/>
              <a:t>https://</a:t>
            </a:r>
            <a:r>
              <a:rPr lang="en-US" sz="800" dirty="0" err="1"/>
              <a:t>github.com</a:t>
            </a:r>
            <a:r>
              <a:rPr lang="en-US" sz="800" dirty="0"/>
              <a:t>/Shantanu48114860/DR-VIDAL-AMIA-22/blob/main/DR_VIDAL_AMIA-</a:t>
            </a:r>
            <a:r>
              <a:rPr lang="en-US" sz="800" dirty="0" err="1"/>
              <a:t>Supp.pdf</a:t>
            </a:r>
            <a:endParaRPr lang="en-US" sz="800" dirty="0"/>
          </a:p>
        </p:txBody>
      </p:sp>
      <p:sp>
        <p:nvSpPr>
          <p:cNvPr id="126" name="Rectangle 125">
            <a:extLst>
              <a:ext uri="{FF2B5EF4-FFF2-40B4-BE49-F238E27FC236}">
                <a16:creationId xmlns:a16="http://schemas.microsoft.com/office/drawing/2014/main" id="{E6346DB7-4F7F-A608-75C1-6CF681519E96}"/>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71DD34E0-1896-6A41-3CD7-60F72F1DD822}"/>
              </a:ext>
            </a:extLst>
          </p:cNvPr>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309956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237626"/>
            <a:ext cx="7092934" cy="960263"/>
          </a:xfrm>
        </p:spPr>
        <p:txBody>
          <a:bodyPr/>
          <a:lstStyle/>
          <a:p>
            <a:r>
              <a:rPr lang="en-US" dirty="0"/>
              <a:t>Contribution #4: Estimate ITE by minimizing the </a:t>
            </a:r>
            <a:r>
              <a:rPr lang="en-US" dirty="0" err="1"/>
              <a:t>factuals</a:t>
            </a:r>
            <a:r>
              <a:rPr lang="en-US" dirty="0"/>
              <a:t> and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4" name="Picture 13">
            <a:extLst>
              <a:ext uri="{FF2B5EF4-FFF2-40B4-BE49-F238E27FC236}">
                <a16:creationId xmlns:a16="http://schemas.microsoft.com/office/drawing/2014/main" id="{B0BFA167-48EF-379D-6CDD-725181CB8A30}"/>
              </a:ext>
            </a:extLst>
          </p:cNvPr>
          <p:cNvPicPr>
            <a:picLocks noChangeAspect="1"/>
          </p:cNvPicPr>
          <p:nvPr/>
        </p:nvPicPr>
        <p:blipFill>
          <a:blip r:embed="rId3"/>
          <a:stretch>
            <a:fillRect/>
          </a:stretch>
        </p:blipFill>
        <p:spPr>
          <a:xfrm>
            <a:off x="404375" y="1224365"/>
            <a:ext cx="5125707" cy="1867969"/>
          </a:xfrm>
          <a:prstGeom prst="rect">
            <a:avLst/>
          </a:prstGeom>
        </p:spPr>
      </p:pic>
      <p:pic>
        <p:nvPicPr>
          <p:cNvPr id="3" name="Picture 2">
            <a:extLst>
              <a:ext uri="{FF2B5EF4-FFF2-40B4-BE49-F238E27FC236}">
                <a16:creationId xmlns:a16="http://schemas.microsoft.com/office/drawing/2014/main" id="{0E007C48-386E-7F8F-2ACC-A92B1FB1A1F4}"/>
              </a:ext>
            </a:extLst>
          </p:cNvPr>
          <p:cNvPicPr>
            <a:picLocks noChangeAspect="1"/>
          </p:cNvPicPr>
          <p:nvPr/>
        </p:nvPicPr>
        <p:blipFill>
          <a:blip r:embed="rId4"/>
          <a:stretch>
            <a:fillRect/>
          </a:stretch>
        </p:blipFill>
        <p:spPr>
          <a:xfrm>
            <a:off x="1813217" y="3678968"/>
            <a:ext cx="5915225" cy="480334"/>
          </a:xfrm>
          <a:prstGeom prst="rect">
            <a:avLst/>
          </a:prstGeom>
        </p:spPr>
      </p:pic>
      <p:sp>
        <p:nvSpPr>
          <p:cNvPr id="7" name="Google Shape;448;p47">
            <a:extLst>
              <a:ext uri="{FF2B5EF4-FFF2-40B4-BE49-F238E27FC236}">
                <a16:creationId xmlns:a16="http://schemas.microsoft.com/office/drawing/2014/main" id="{2DC42BFC-3D85-B4FD-0927-CC4CD70590C1}"/>
              </a:ext>
            </a:extLst>
          </p:cNvPr>
          <p:cNvSpPr txBox="1">
            <a:spLocks/>
          </p:cNvSpPr>
          <p:nvPr/>
        </p:nvSpPr>
        <p:spPr>
          <a:xfrm>
            <a:off x="5626200" y="899493"/>
            <a:ext cx="3114844" cy="231640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outcomes were estimated as,</a:t>
            </a:r>
          </a:p>
        </p:txBody>
      </p:sp>
      <p:pic>
        <p:nvPicPr>
          <p:cNvPr id="8" name="Google Shape;452;p47">
            <a:extLst>
              <a:ext uri="{FF2B5EF4-FFF2-40B4-BE49-F238E27FC236}">
                <a16:creationId xmlns:a16="http://schemas.microsoft.com/office/drawing/2014/main" id="{6B1DB26E-6632-B558-6787-0B20FE0397CB}"/>
              </a:ext>
            </a:extLst>
          </p:cNvPr>
          <p:cNvPicPr preferRelativeResize="0"/>
          <p:nvPr/>
        </p:nvPicPr>
        <p:blipFill>
          <a:blip r:embed="rId5">
            <a:alphaModFix/>
          </a:blip>
          <a:stretch>
            <a:fillRect/>
          </a:stretch>
        </p:blipFill>
        <p:spPr>
          <a:xfrm>
            <a:off x="5667241" y="1833014"/>
            <a:ext cx="2933650" cy="1194325"/>
          </a:xfrm>
          <a:prstGeom prst="rect">
            <a:avLst/>
          </a:prstGeom>
          <a:noFill/>
          <a:ln>
            <a:noFill/>
          </a:ln>
        </p:spPr>
      </p:pic>
      <p:sp>
        <p:nvSpPr>
          <p:cNvPr id="9" name="TextBox 8">
            <a:extLst>
              <a:ext uri="{FF2B5EF4-FFF2-40B4-BE49-F238E27FC236}">
                <a16:creationId xmlns:a16="http://schemas.microsoft.com/office/drawing/2014/main" id="{63D86325-7A38-FCDD-5BB3-AFF73DF07A75}"/>
              </a:ext>
            </a:extLst>
          </p:cNvPr>
          <p:cNvSpPr txBox="1"/>
          <p:nvPr/>
        </p:nvSpPr>
        <p:spPr>
          <a:xfrm>
            <a:off x="7108084" y="4420863"/>
            <a:ext cx="1905000" cy="276999"/>
          </a:xfrm>
          <a:prstGeom prst="rect">
            <a:avLst/>
          </a:prstGeom>
          <a:noFill/>
        </p:spPr>
        <p:txBody>
          <a:bodyPr wrap="square" rtlCol="0">
            <a:spAutoFit/>
          </a:bodyPr>
          <a:lstStyle/>
          <a:p>
            <a:r>
              <a:rPr lang="en-US" sz="1200" dirty="0"/>
              <a:t>Shalit</a:t>
            </a:r>
            <a:r>
              <a:rPr lang="en-US" sz="1200" b="0" dirty="0">
                <a:solidFill>
                  <a:srgbClr val="333333"/>
                </a:solidFill>
                <a:effectLst/>
                <a:latin typeface="inherit"/>
              </a:rPr>
              <a:t> </a:t>
            </a:r>
            <a:r>
              <a:rPr lang="en-US" sz="1200" dirty="0"/>
              <a:t>et al. [ICML, 2017]</a:t>
            </a:r>
          </a:p>
        </p:txBody>
      </p:sp>
      <p:sp>
        <p:nvSpPr>
          <p:cNvPr id="10" name="Rectangle 9">
            <a:extLst>
              <a:ext uri="{FF2B5EF4-FFF2-40B4-BE49-F238E27FC236}">
                <a16:creationId xmlns:a16="http://schemas.microsoft.com/office/drawing/2014/main" id="{DC85CB17-7C5A-5743-BA1E-81D459D6FF3F}"/>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FB1BC5F-054E-94DA-372B-AFFBA06A6E9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554959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Google Shape;422;p45">
            <a:extLst>
              <a:ext uri="{FF2B5EF4-FFF2-40B4-BE49-F238E27FC236}">
                <a16:creationId xmlns:a16="http://schemas.microsoft.com/office/drawing/2014/main" id="{750A637C-7A54-DC3B-BC95-1F6510388F0B}"/>
              </a:ext>
            </a:extLst>
          </p:cNvPr>
          <p:cNvSpPr txBox="1">
            <a:spLocks/>
          </p:cNvSpPr>
          <p:nvPr/>
        </p:nvSpPr>
        <p:spPr>
          <a:xfrm>
            <a:off x="4759455" y="814850"/>
            <a:ext cx="3841435" cy="267226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Using propensity score, the doubly robust estimation of causal effect is defined as,</a:t>
            </a:r>
          </a:p>
          <a:p>
            <a:pPr>
              <a:spcBef>
                <a:spcPts val="0"/>
              </a:spcBef>
              <a:spcAft>
                <a:spcPts val="0"/>
              </a:spcAft>
            </a:pPr>
            <a:endParaRPr lang="en-US" sz="1600" kern="0" dirty="0">
              <a:solidFill>
                <a:schemeClr val="dk1"/>
              </a:solidFill>
            </a:endParaRP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sp>
        <p:nvSpPr>
          <p:cNvPr id="10" name="TextBox 9">
            <a:extLst>
              <a:ext uri="{FF2B5EF4-FFF2-40B4-BE49-F238E27FC236}">
                <a16:creationId xmlns:a16="http://schemas.microsoft.com/office/drawing/2014/main" id="{13337323-D99C-559B-33F3-EBE53A2326E4}"/>
              </a:ext>
            </a:extLst>
          </p:cNvPr>
          <p:cNvSpPr txBox="1"/>
          <p:nvPr/>
        </p:nvSpPr>
        <p:spPr>
          <a:xfrm>
            <a:off x="4832828" y="2661831"/>
            <a:ext cx="800219" cy="338554"/>
          </a:xfrm>
          <a:prstGeom prst="rect">
            <a:avLst/>
          </a:prstGeom>
          <a:noFill/>
        </p:spPr>
        <p:txBody>
          <a:bodyPr wrap="none" rtlCol="0">
            <a:spAutoFit/>
          </a:bodyPr>
          <a:lstStyle/>
          <a:p>
            <a:r>
              <a:rPr lang="en-US" sz="1600" dirty="0"/>
              <a:t>where,</a:t>
            </a:r>
          </a:p>
        </p:txBody>
      </p:sp>
      <p:pic>
        <p:nvPicPr>
          <p:cNvPr id="11" name="Picture 10">
            <a:extLst>
              <a:ext uri="{FF2B5EF4-FFF2-40B4-BE49-F238E27FC236}">
                <a16:creationId xmlns:a16="http://schemas.microsoft.com/office/drawing/2014/main" id="{1479D137-671A-B0A3-1715-2131894252FF}"/>
              </a:ext>
            </a:extLst>
          </p:cNvPr>
          <p:cNvPicPr>
            <a:picLocks noChangeAspect="1"/>
          </p:cNvPicPr>
          <p:nvPr/>
        </p:nvPicPr>
        <p:blipFill>
          <a:blip r:embed="rId3"/>
          <a:stretch>
            <a:fillRect/>
          </a:stretch>
        </p:blipFill>
        <p:spPr>
          <a:xfrm>
            <a:off x="4927591" y="3070622"/>
            <a:ext cx="3505161" cy="217221"/>
          </a:xfrm>
          <a:prstGeom prst="rect">
            <a:avLst/>
          </a:prstGeom>
        </p:spPr>
      </p:pic>
      <p:pic>
        <p:nvPicPr>
          <p:cNvPr id="13" name="Picture 12">
            <a:extLst>
              <a:ext uri="{FF2B5EF4-FFF2-40B4-BE49-F238E27FC236}">
                <a16:creationId xmlns:a16="http://schemas.microsoft.com/office/drawing/2014/main" id="{5FA8CA5A-82C9-6C78-8E51-FDCD03D6DE3C}"/>
              </a:ext>
            </a:extLst>
          </p:cNvPr>
          <p:cNvPicPr>
            <a:picLocks noChangeAspect="1"/>
          </p:cNvPicPr>
          <p:nvPr/>
        </p:nvPicPr>
        <p:blipFill>
          <a:blip r:embed="rId4"/>
          <a:stretch>
            <a:fillRect/>
          </a:stretch>
        </p:blipFill>
        <p:spPr>
          <a:xfrm>
            <a:off x="4832828" y="1629917"/>
            <a:ext cx="3208138" cy="1042134"/>
          </a:xfrm>
          <a:prstGeom prst="rect">
            <a:avLst/>
          </a:prstGeom>
        </p:spPr>
      </p:pic>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5"/>
          <a:stretch>
            <a:fillRect/>
          </a:stretch>
        </p:blipFill>
        <p:spPr>
          <a:xfrm>
            <a:off x="573440" y="814850"/>
            <a:ext cx="4017877" cy="2717631"/>
          </a:xfrm>
          <a:prstGeom prst="rect">
            <a:avLst/>
          </a:prstGeom>
        </p:spPr>
      </p:pic>
      <p:sp>
        <p:nvSpPr>
          <p:cNvPr id="15" name="Google Shape;228;p31">
            <a:extLst>
              <a:ext uri="{FF2B5EF4-FFF2-40B4-BE49-F238E27FC236}">
                <a16:creationId xmlns:a16="http://schemas.microsoft.com/office/drawing/2014/main" id="{8541300B-554D-A650-754B-1D2904F3A80E}"/>
              </a:ext>
            </a:extLst>
          </p:cNvPr>
          <p:cNvSpPr txBox="1"/>
          <p:nvPr/>
        </p:nvSpPr>
        <p:spPr>
          <a:xfrm>
            <a:off x="5352666" y="3549719"/>
            <a:ext cx="2688300" cy="771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The propensity score is defined as, </a:t>
            </a:r>
            <a:endParaRPr sz="1200"/>
          </a:p>
        </p:txBody>
      </p:sp>
      <p:pic>
        <p:nvPicPr>
          <p:cNvPr id="16" name="Google Shape;221;p31">
            <a:extLst>
              <a:ext uri="{FF2B5EF4-FFF2-40B4-BE49-F238E27FC236}">
                <a16:creationId xmlns:a16="http://schemas.microsoft.com/office/drawing/2014/main" id="{9DA939E6-F5B5-585E-D259-E3ED34F6FE47}"/>
              </a:ext>
            </a:extLst>
          </p:cNvPr>
          <p:cNvPicPr preferRelativeResize="0"/>
          <p:nvPr/>
        </p:nvPicPr>
        <p:blipFill>
          <a:blip r:embed="rId6">
            <a:alphaModFix/>
          </a:blip>
          <a:stretch>
            <a:fillRect/>
          </a:stretch>
        </p:blipFill>
        <p:spPr>
          <a:xfrm>
            <a:off x="5618172" y="3866487"/>
            <a:ext cx="1806175" cy="340685"/>
          </a:xfrm>
          <a:prstGeom prst="rect">
            <a:avLst/>
          </a:prstGeom>
          <a:noFill/>
          <a:ln>
            <a:noFill/>
          </a:ln>
        </p:spPr>
      </p:pic>
      <p:sp>
        <p:nvSpPr>
          <p:cNvPr id="17" name="Rectangle 16">
            <a:extLst>
              <a:ext uri="{FF2B5EF4-FFF2-40B4-BE49-F238E27FC236}">
                <a16:creationId xmlns:a16="http://schemas.microsoft.com/office/drawing/2014/main" id="{96E6B9C7-D62A-A0EE-BF87-82F0BD7B5A0C}"/>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096F8BBB-D87F-C426-C5FD-C58C3337848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333779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Google Shape;422;p45">
            <a:extLst>
              <a:ext uri="{FF2B5EF4-FFF2-40B4-BE49-F238E27FC236}">
                <a16:creationId xmlns:a16="http://schemas.microsoft.com/office/drawing/2014/main" id="{750A637C-7A54-DC3B-BC95-1F6510388F0B}"/>
              </a:ext>
            </a:extLst>
          </p:cNvPr>
          <p:cNvSpPr txBox="1">
            <a:spLocks/>
          </p:cNvSpPr>
          <p:nvPr/>
        </p:nvSpPr>
        <p:spPr>
          <a:xfrm>
            <a:off x="4759455" y="814850"/>
            <a:ext cx="3841435" cy="267226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Using propensity score, the doubly robust estimation of causal effect is defined as,</a:t>
            </a:r>
          </a:p>
          <a:p>
            <a:pPr>
              <a:spcBef>
                <a:spcPts val="0"/>
              </a:spcBef>
              <a:spcAft>
                <a:spcPts val="0"/>
              </a:spcAft>
            </a:pPr>
            <a:endParaRPr lang="en-US" sz="1600" kern="0" dirty="0">
              <a:solidFill>
                <a:schemeClr val="dk1"/>
              </a:solidFill>
            </a:endParaRP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sp>
        <p:nvSpPr>
          <p:cNvPr id="10" name="TextBox 9">
            <a:extLst>
              <a:ext uri="{FF2B5EF4-FFF2-40B4-BE49-F238E27FC236}">
                <a16:creationId xmlns:a16="http://schemas.microsoft.com/office/drawing/2014/main" id="{13337323-D99C-559B-33F3-EBE53A2326E4}"/>
              </a:ext>
            </a:extLst>
          </p:cNvPr>
          <p:cNvSpPr txBox="1"/>
          <p:nvPr/>
        </p:nvSpPr>
        <p:spPr>
          <a:xfrm>
            <a:off x="4832828" y="2661831"/>
            <a:ext cx="800219" cy="338554"/>
          </a:xfrm>
          <a:prstGeom prst="rect">
            <a:avLst/>
          </a:prstGeom>
          <a:noFill/>
        </p:spPr>
        <p:txBody>
          <a:bodyPr wrap="none" rtlCol="0">
            <a:spAutoFit/>
          </a:bodyPr>
          <a:lstStyle/>
          <a:p>
            <a:r>
              <a:rPr lang="en-US" sz="1600" dirty="0"/>
              <a:t>where,</a:t>
            </a:r>
          </a:p>
        </p:txBody>
      </p:sp>
      <p:pic>
        <p:nvPicPr>
          <p:cNvPr id="11" name="Picture 10">
            <a:extLst>
              <a:ext uri="{FF2B5EF4-FFF2-40B4-BE49-F238E27FC236}">
                <a16:creationId xmlns:a16="http://schemas.microsoft.com/office/drawing/2014/main" id="{1479D137-671A-B0A3-1715-2131894252FF}"/>
              </a:ext>
            </a:extLst>
          </p:cNvPr>
          <p:cNvPicPr>
            <a:picLocks noChangeAspect="1"/>
          </p:cNvPicPr>
          <p:nvPr/>
        </p:nvPicPr>
        <p:blipFill>
          <a:blip r:embed="rId3"/>
          <a:stretch>
            <a:fillRect/>
          </a:stretch>
        </p:blipFill>
        <p:spPr>
          <a:xfrm>
            <a:off x="4927591" y="3070622"/>
            <a:ext cx="3505161" cy="217221"/>
          </a:xfrm>
          <a:prstGeom prst="rect">
            <a:avLst/>
          </a:prstGeom>
        </p:spPr>
      </p:pic>
      <p:pic>
        <p:nvPicPr>
          <p:cNvPr id="13" name="Picture 12">
            <a:extLst>
              <a:ext uri="{FF2B5EF4-FFF2-40B4-BE49-F238E27FC236}">
                <a16:creationId xmlns:a16="http://schemas.microsoft.com/office/drawing/2014/main" id="{5FA8CA5A-82C9-6C78-8E51-FDCD03D6DE3C}"/>
              </a:ext>
            </a:extLst>
          </p:cNvPr>
          <p:cNvPicPr>
            <a:picLocks noChangeAspect="1"/>
          </p:cNvPicPr>
          <p:nvPr/>
        </p:nvPicPr>
        <p:blipFill>
          <a:blip r:embed="rId4"/>
          <a:stretch>
            <a:fillRect/>
          </a:stretch>
        </p:blipFill>
        <p:spPr>
          <a:xfrm>
            <a:off x="4832828" y="1629917"/>
            <a:ext cx="3208138" cy="1042134"/>
          </a:xfrm>
          <a:prstGeom prst="rect">
            <a:avLst/>
          </a:prstGeom>
        </p:spPr>
      </p:pic>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5"/>
          <a:stretch>
            <a:fillRect/>
          </a:stretch>
        </p:blipFill>
        <p:spPr>
          <a:xfrm>
            <a:off x="573440" y="814850"/>
            <a:ext cx="4017877" cy="2717631"/>
          </a:xfrm>
          <a:prstGeom prst="rect">
            <a:avLst/>
          </a:prstGeom>
        </p:spPr>
      </p:pic>
      <p:sp>
        <p:nvSpPr>
          <p:cNvPr id="12" name="Google Shape;449;p47">
            <a:extLst>
              <a:ext uri="{FF2B5EF4-FFF2-40B4-BE49-F238E27FC236}">
                <a16:creationId xmlns:a16="http://schemas.microsoft.com/office/drawing/2014/main" id="{BB160974-65A3-347A-EEB3-0698A1F60352}"/>
              </a:ext>
            </a:extLst>
          </p:cNvPr>
          <p:cNvSpPr txBox="1">
            <a:spLocks/>
          </p:cNvSpPr>
          <p:nvPr/>
        </p:nvSpPr>
        <p:spPr>
          <a:xfrm>
            <a:off x="237075" y="3622475"/>
            <a:ext cx="4621500" cy="1081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predicted loss to be optimized as,</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endParaRPr lang="en-US" sz="1300" kern="0" dirty="0">
              <a:solidFill>
                <a:schemeClr val="dk1"/>
              </a:solidFill>
            </a:endParaRPr>
          </a:p>
        </p:txBody>
      </p:sp>
      <p:pic>
        <p:nvPicPr>
          <p:cNvPr id="14" name="Google Shape;453;p47">
            <a:extLst>
              <a:ext uri="{FF2B5EF4-FFF2-40B4-BE49-F238E27FC236}">
                <a16:creationId xmlns:a16="http://schemas.microsoft.com/office/drawing/2014/main" id="{F0D1AA9B-9932-13BF-388B-33C2EC459F6E}"/>
              </a:ext>
            </a:extLst>
          </p:cNvPr>
          <p:cNvPicPr preferRelativeResize="0"/>
          <p:nvPr/>
        </p:nvPicPr>
        <p:blipFill>
          <a:blip r:embed="rId6">
            <a:alphaModFix/>
          </a:blip>
          <a:stretch>
            <a:fillRect/>
          </a:stretch>
        </p:blipFill>
        <p:spPr>
          <a:xfrm>
            <a:off x="359849" y="3951225"/>
            <a:ext cx="3506977" cy="675019"/>
          </a:xfrm>
          <a:prstGeom prst="rect">
            <a:avLst/>
          </a:prstGeom>
          <a:noFill/>
          <a:ln>
            <a:noFill/>
          </a:ln>
        </p:spPr>
      </p:pic>
      <p:sp>
        <p:nvSpPr>
          <p:cNvPr id="15" name="Google Shape;228;p31">
            <a:extLst>
              <a:ext uri="{FF2B5EF4-FFF2-40B4-BE49-F238E27FC236}">
                <a16:creationId xmlns:a16="http://schemas.microsoft.com/office/drawing/2014/main" id="{8541300B-554D-A650-754B-1D2904F3A80E}"/>
              </a:ext>
            </a:extLst>
          </p:cNvPr>
          <p:cNvSpPr txBox="1"/>
          <p:nvPr/>
        </p:nvSpPr>
        <p:spPr>
          <a:xfrm>
            <a:off x="5352666" y="3549719"/>
            <a:ext cx="2688300" cy="771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The propensity score is defined as, </a:t>
            </a:r>
            <a:endParaRPr sz="1200"/>
          </a:p>
        </p:txBody>
      </p:sp>
      <p:pic>
        <p:nvPicPr>
          <p:cNvPr id="16" name="Google Shape;221;p31">
            <a:extLst>
              <a:ext uri="{FF2B5EF4-FFF2-40B4-BE49-F238E27FC236}">
                <a16:creationId xmlns:a16="http://schemas.microsoft.com/office/drawing/2014/main" id="{9DA939E6-F5B5-585E-D259-E3ED34F6FE47}"/>
              </a:ext>
            </a:extLst>
          </p:cNvPr>
          <p:cNvPicPr preferRelativeResize="0"/>
          <p:nvPr/>
        </p:nvPicPr>
        <p:blipFill>
          <a:blip r:embed="rId7">
            <a:alphaModFix/>
          </a:blip>
          <a:stretch>
            <a:fillRect/>
          </a:stretch>
        </p:blipFill>
        <p:spPr>
          <a:xfrm>
            <a:off x="5618172" y="3866487"/>
            <a:ext cx="1806175" cy="340685"/>
          </a:xfrm>
          <a:prstGeom prst="rect">
            <a:avLst/>
          </a:prstGeom>
          <a:noFill/>
          <a:ln>
            <a:noFill/>
          </a:ln>
        </p:spPr>
      </p:pic>
      <p:sp>
        <p:nvSpPr>
          <p:cNvPr id="17" name="Rectangle 16">
            <a:extLst>
              <a:ext uri="{FF2B5EF4-FFF2-40B4-BE49-F238E27FC236}">
                <a16:creationId xmlns:a16="http://schemas.microsoft.com/office/drawing/2014/main" id="{F825105C-6B49-93F9-76AB-3CCC1E82AC1A}"/>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8ED3BA88-04C2-8306-DC30-59C3290963B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300990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3"/>
          <a:stretch>
            <a:fillRect/>
          </a:stretch>
        </p:blipFill>
        <p:spPr>
          <a:xfrm>
            <a:off x="573440" y="814850"/>
            <a:ext cx="4017877" cy="2717631"/>
          </a:xfrm>
          <a:prstGeom prst="rect">
            <a:avLst/>
          </a:prstGeom>
        </p:spPr>
      </p:pic>
      <p:sp>
        <p:nvSpPr>
          <p:cNvPr id="12" name="Google Shape;461;p48">
            <a:extLst>
              <a:ext uri="{FF2B5EF4-FFF2-40B4-BE49-F238E27FC236}">
                <a16:creationId xmlns:a16="http://schemas.microsoft.com/office/drawing/2014/main" id="{D0779A35-AA64-F489-89F1-DFD0D489C892}"/>
              </a:ext>
            </a:extLst>
          </p:cNvPr>
          <p:cNvSpPr txBox="1">
            <a:spLocks/>
          </p:cNvSpPr>
          <p:nvPr/>
        </p:nvSpPr>
        <p:spPr>
          <a:xfrm>
            <a:off x="4432806" y="814849"/>
            <a:ext cx="4377980" cy="280984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doubly robust outcomes were estimated as,</a:t>
            </a:r>
          </a:p>
        </p:txBody>
      </p:sp>
      <p:pic>
        <p:nvPicPr>
          <p:cNvPr id="14" name="Google Shape;464;p48">
            <a:extLst>
              <a:ext uri="{FF2B5EF4-FFF2-40B4-BE49-F238E27FC236}">
                <a16:creationId xmlns:a16="http://schemas.microsoft.com/office/drawing/2014/main" id="{2251391C-B34B-30B6-E47E-D7AE7871D20F}"/>
              </a:ext>
            </a:extLst>
          </p:cNvPr>
          <p:cNvPicPr preferRelativeResize="0"/>
          <p:nvPr/>
        </p:nvPicPr>
        <p:blipFill>
          <a:blip r:embed="rId4">
            <a:alphaModFix/>
          </a:blip>
          <a:stretch>
            <a:fillRect/>
          </a:stretch>
        </p:blipFill>
        <p:spPr>
          <a:xfrm>
            <a:off x="4661943" y="1381977"/>
            <a:ext cx="3505664" cy="1957908"/>
          </a:xfrm>
          <a:prstGeom prst="rect">
            <a:avLst/>
          </a:prstGeom>
          <a:noFill/>
          <a:ln>
            <a:noFill/>
          </a:ln>
        </p:spPr>
      </p:pic>
      <p:sp>
        <p:nvSpPr>
          <p:cNvPr id="9" name="Rectangle 8">
            <a:extLst>
              <a:ext uri="{FF2B5EF4-FFF2-40B4-BE49-F238E27FC236}">
                <a16:creationId xmlns:a16="http://schemas.microsoft.com/office/drawing/2014/main" id="{B7010B3F-8C2A-B648-DB52-F5BB0AC2BEDF}"/>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7EEB151-442E-A837-1CC3-4E6A96C96FA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4245606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3"/>
          <a:stretch>
            <a:fillRect/>
          </a:stretch>
        </p:blipFill>
        <p:spPr>
          <a:xfrm>
            <a:off x="573440" y="814850"/>
            <a:ext cx="4017877" cy="2717631"/>
          </a:xfrm>
          <a:prstGeom prst="rect">
            <a:avLst/>
          </a:prstGeom>
        </p:spPr>
      </p:pic>
      <p:sp>
        <p:nvSpPr>
          <p:cNvPr id="12" name="Google Shape;461;p48">
            <a:extLst>
              <a:ext uri="{FF2B5EF4-FFF2-40B4-BE49-F238E27FC236}">
                <a16:creationId xmlns:a16="http://schemas.microsoft.com/office/drawing/2014/main" id="{D0779A35-AA64-F489-89F1-DFD0D489C892}"/>
              </a:ext>
            </a:extLst>
          </p:cNvPr>
          <p:cNvSpPr txBox="1">
            <a:spLocks/>
          </p:cNvSpPr>
          <p:nvPr/>
        </p:nvSpPr>
        <p:spPr>
          <a:xfrm>
            <a:off x="4432806" y="814850"/>
            <a:ext cx="4377980" cy="255483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doubly robust outcomes were estimated as,</a:t>
            </a:r>
          </a:p>
        </p:txBody>
      </p:sp>
      <p:pic>
        <p:nvPicPr>
          <p:cNvPr id="14" name="Google Shape;464;p48">
            <a:extLst>
              <a:ext uri="{FF2B5EF4-FFF2-40B4-BE49-F238E27FC236}">
                <a16:creationId xmlns:a16="http://schemas.microsoft.com/office/drawing/2014/main" id="{2251391C-B34B-30B6-E47E-D7AE7871D20F}"/>
              </a:ext>
            </a:extLst>
          </p:cNvPr>
          <p:cNvPicPr preferRelativeResize="0"/>
          <p:nvPr/>
        </p:nvPicPr>
        <p:blipFill>
          <a:blip r:embed="rId4">
            <a:alphaModFix/>
          </a:blip>
          <a:stretch>
            <a:fillRect/>
          </a:stretch>
        </p:blipFill>
        <p:spPr>
          <a:xfrm>
            <a:off x="4661943" y="1381977"/>
            <a:ext cx="3505664" cy="1957908"/>
          </a:xfrm>
          <a:prstGeom prst="rect">
            <a:avLst/>
          </a:prstGeom>
          <a:noFill/>
          <a:ln>
            <a:noFill/>
          </a:ln>
        </p:spPr>
      </p:pic>
      <p:sp>
        <p:nvSpPr>
          <p:cNvPr id="9" name="Google Shape;465;p48">
            <a:extLst>
              <a:ext uri="{FF2B5EF4-FFF2-40B4-BE49-F238E27FC236}">
                <a16:creationId xmlns:a16="http://schemas.microsoft.com/office/drawing/2014/main" id="{7896952E-6D76-FEE0-092C-7A2A8F29787E}"/>
              </a:ext>
            </a:extLst>
          </p:cNvPr>
          <p:cNvSpPr txBox="1">
            <a:spLocks/>
          </p:cNvSpPr>
          <p:nvPr/>
        </p:nvSpPr>
        <p:spPr>
          <a:xfrm>
            <a:off x="4432806" y="3444389"/>
            <a:ext cx="4377980" cy="831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doubly robust loss is optimized as ,</a:t>
            </a:r>
          </a:p>
        </p:txBody>
      </p:sp>
      <p:pic>
        <p:nvPicPr>
          <p:cNvPr id="10" name="Google Shape;467;p48">
            <a:extLst>
              <a:ext uri="{FF2B5EF4-FFF2-40B4-BE49-F238E27FC236}">
                <a16:creationId xmlns:a16="http://schemas.microsoft.com/office/drawing/2014/main" id="{5E540A71-8FD0-382A-04CE-C9B52C4B1074}"/>
              </a:ext>
            </a:extLst>
          </p:cNvPr>
          <p:cNvPicPr preferRelativeResize="0"/>
          <p:nvPr/>
        </p:nvPicPr>
        <p:blipFill>
          <a:blip r:embed="rId5">
            <a:alphaModFix/>
          </a:blip>
          <a:stretch>
            <a:fillRect/>
          </a:stretch>
        </p:blipFill>
        <p:spPr>
          <a:xfrm>
            <a:off x="4506981" y="3797644"/>
            <a:ext cx="3763350" cy="332825"/>
          </a:xfrm>
          <a:prstGeom prst="rect">
            <a:avLst/>
          </a:prstGeom>
          <a:noFill/>
          <a:ln>
            <a:noFill/>
          </a:ln>
        </p:spPr>
      </p:pic>
      <p:sp>
        <p:nvSpPr>
          <p:cNvPr id="11" name="Rectangle 10">
            <a:extLst>
              <a:ext uri="{FF2B5EF4-FFF2-40B4-BE49-F238E27FC236}">
                <a16:creationId xmlns:a16="http://schemas.microsoft.com/office/drawing/2014/main" id="{80C2D42A-4570-226D-CEF9-D28DB89475C9}"/>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8850C4D-7C17-B5D8-AF25-9F09CFAD142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038590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3"/>
          <a:stretch>
            <a:fillRect/>
          </a:stretch>
        </p:blipFill>
        <p:spPr>
          <a:xfrm>
            <a:off x="573440" y="814850"/>
            <a:ext cx="4017877" cy="2717631"/>
          </a:xfrm>
          <a:prstGeom prst="rect">
            <a:avLst/>
          </a:prstGeom>
        </p:spPr>
      </p:pic>
      <p:sp>
        <p:nvSpPr>
          <p:cNvPr id="12" name="Google Shape;461;p48">
            <a:extLst>
              <a:ext uri="{FF2B5EF4-FFF2-40B4-BE49-F238E27FC236}">
                <a16:creationId xmlns:a16="http://schemas.microsoft.com/office/drawing/2014/main" id="{D0779A35-AA64-F489-89F1-DFD0D489C892}"/>
              </a:ext>
            </a:extLst>
          </p:cNvPr>
          <p:cNvSpPr txBox="1">
            <a:spLocks/>
          </p:cNvSpPr>
          <p:nvPr/>
        </p:nvSpPr>
        <p:spPr>
          <a:xfrm>
            <a:off x="4432806" y="814850"/>
            <a:ext cx="4377980" cy="255483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doubly robust outcomes were estimated as,</a:t>
            </a:r>
          </a:p>
        </p:txBody>
      </p:sp>
      <p:pic>
        <p:nvPicPr>
          <p:cNvPr id="14" name="Google Shape;464;p48">
            <a:extLst>
              <a:ext uri="{FF2B5EF4-FFF2-40B4-BE49-F238E27FC236}">
                <a16:creationId xmlns:a16="http://schemas.microsoft.com/office/drawing/2014/main" id="{2251391C-B34B-30B6-E47E-D7AE7871D20F}"/>
              </a:ext>
            </a:extLst>
          </p:cNvPr>
          <p:cNvPicPr preferRelativeResize="0"/>
          <p:nvPr/>
        </p:nvPicPr>
        <p:blipFill>
          <a:blip r:embed="rId4">
            <a:alphaModFix/>
          </a:blip>
          <a:stretch>
            <a:fillRect/>
          </a:stretch>
        </p:blipFill>
        <p:spPr>
          <a:xfrm>
            <a:off x="4661943" y="1381977"/>
            <a:ext cx="3505664" cy="1957908"/>
          </a:xfrm>
          <a:prstGeom prst="rect">
            <a:avLst/>
          </a:prstGeom>
          <a:noFill/>
          <a:ln>
            <a:noFill/>
          </a:ln>
        </p:spPr>
      </p:pic>
      <p:sp>
        <p:nvSpPr>
          <p:cNvPr id="9" name="Google Shape;465;p48">
            <a:extLst>
              <a:ext uri="{FF2B5EF4-FFF2-40B4-BE49-F238E27FC236}">
                <a16:creationId xmlns:a16="http://schemas.microsoft.com/office/drawing/2014/main" id="{7896952E-6D76-FEE0-092C-7A2A8F29787E}"/>
              </a:ext>
            </a:extLst>
          </p:cNvPr>
          <p:cNvSpPr txBox="1">
            <a:spLocks/>
          </p:cNvSpPr>
          <p:nvPr/>
        </p:nvSpPr>
        <p:spPr>
          <a:xfrm>
            <a:off x="4432806" y="3444389"/>
            <a:ext cx="4377980" cy="831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doubly robust loss is optimized as ,</a:t>
            </a:r>
          </a:p>
        </p:txBody>
      </p:sp>
      <p:pic>
        <p:nvPicPr>
          <p:cNvPr id="10" name="Google Shape;467;p48">
            <a:extLst>
              <a:ext uri="{FF2B5EF4-FFF2-40B4-BE49-F238E27FC236}">
                <a16:creationId xmlns:a16="http://schemas.microsoft.com/office/drawing/2014/main" id="{5E540A71-8FD0-382A-04CE-C9B52C4B1074}"/>
              </a:ext>
            </a:extLst>
          </p:cNvPr>
          <p:cNvPicPr preferRelativeResize="0"/>
          <p:nvPr/>
        </p:nvPicPr>
        <p:blipFill>
          <a:blip r:embed="rId5">
            <a:alphaModFix/>
          </a:blip>
          <a:stretch>
            <a:fillRect/>
          </a:stretch>
        </p:blipFill>
        <p:spPr>
          <a:xfrm>
            <a:off x="4506981" y="3797644"/>
            <a:ext cx="3763350" cy="332825"/>
          </a:xfrm>
          <a:prstGeom prst="rect">
            <a:avLst/>
          </a:prstGeom>
          <a:noFill/>
          <a:ln>
            <a:noFill/>
          </a:ln>
        </p:spPr>
      </p:pic>
      <p:sp>
        <p:nvSpPr>
          <p:cNvPr id="11" name="Google Shape;462;p48">
            <a:extLst>
              <a:ext uri="{FF2B5EF4-FFF2-40B4-BE49-F238E27FC236}">
                <a16:creationId xmlns:a16="http://schemas.microsoft.com/office/drawing/2014/main" id="{11C22FD9-E36F-5EAA-E1F3-1CCE43EED52E}"/>
              </a:ext>
            </a:extLst>
          </p:cNvPr>
          <p:cNvSpPr txBox="1">
            <a:spLocks/>
          </p:cNvSpPr>
          <p:nvPr/>
        </p:nvSpPr>
        <p:spPr>
          <a:xfrm>
            <a:off x="615288" y="3532481"/>
            <a:ext cx="3746892" cy="1121342"/>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complete loss to estimate ITE to be optimized as,</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endParaRPr lang="en-US" sz="1600" kern="0" dirty="0">
              <a:solidFill>
                <a:schemeClr val="dk1"/>
              </a:solidFill>
            </a:endParaRPr>
          </a:p>
        </p:txBody>
      </p:sp>
      <p:pic>
        <p:nvPicPr>
          <p:cNvPr id="13" name="Google Shape;466;p48">
            <a:extLst>
              <a:ext uri="{FF2B5EF4-FFF2-40B4-BE49-F238E27FC236}">
                <a16:creationId xmlns:a16="http://schemas.microsoft.com/office/drawing/2014/main" id="{D032CCDF-6F2A-61BC-F1D4-404903C43E00}"/>
              </a:ext>
            </a:extLst>
          </p:cNvPr>
          <p:cNvPicPr preferRelativeResize="0"/>
          <p:nvPr/>
        </p:nvPicPr>
        <p:blipFill>
          <a:blip r:embed="rId6">
            <a:alphaModFix/>
          </a:blip>
          <a:stretch>
            <a:fillRect/>
          </a:stretch>
        </p:blipFill>
        <p:spPr>
          <a:xfrm>
            <a:off x="728186" y="4078368"/>
            <a:ext cx="3233313" cy="575455"/>
          </a:xfrm>
          <a:prstGeom prst="rect">
            <a:avLst/>
          </a:prstGeom>
          <a:noFill/>
          <a:ln>
            <a:noFill/>
          </a:ln>
        </p:spPr>
      </p:pic>
      <p:sp>
        <p:nvSpPr>
          <p:cNvPr id="15" name="Rectangle 14">
            <a:extLst>
              <a:ext uri="{FF2B5EF4-FFF2-40B4-BE49-F238E27FC236}">
                <a16:creationId xmlns:a16="http://schemas.microsoft.com/office/drawing/2014/main" id="{0B33D452-4C6E-189F-BEDE-FB24DFE7F42F}"/>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CD8D9B82-151C-D2EA-0E03-3919AEBD9A6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98255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Performance metrics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6" name="Google Shape;489;p50">
            <a:extLst>
              <a:ext uri="{FF2B5EF4-FFF2-40B4-BE49-F238E27FC236}">
                <a16:creationId xmlns:a16="http://schemas.microsoft.com/office/drawing/2014/main" id="{700A9F90-B9E5-C5F1-7016-047198F220E6}"/>
              </a:ext>
            </a:extLst>
          </p:cNvPr>
          <p:cNvPicPr preferRelativeResize="0"/>
          <p:nvPr/>
        </p:nvPicPr>
        <p:blipFill>
          <a:blip r:embed="rId3">
            <a:alphaModFix/>
          </a:blip>
          <a:stretch>
            <a:fillRect/>
          </a:stretch>
        </p:blipFill>
        <p:spPr>
          <a:xfrm>
            <a:off x="481012" y="2375868"/>
            <a:ext cx="4219575" cy="609600"/>
          </a:xfrm>
          <a:prstGeom prst="rect">
            <a:avLst/>
          </a:prstGeom>
          <a:noFill/>
          <a:ln>
            <a:noFill/>
          </a:ln>
        </p:spPr>
      </p:pic>
      <p:pic>
        <p:nvPicPr>
          <p:cNvPr id="7" name="Google Shape;490;p50">
            <a:extLst>
              <a:ext uri="{FF2B5EF4-FFF2-40B4-BE49-F238E27FC236}">
                <a16:creationId xmlns:a16="http://schemas.microsoft.com/office/drawing/2014/main" id="{BF5F80D9-05A6-2A93-C954-CF96112679DD}"/>
              </a:ext>
            </a:extLst>
          </p:cNvPr>
          <p:cNvPicPr preferRelativeResize="0"/>
          <p:nvPr/>
        </p:nvPicPr>
        <p:blipFill>
          <a:blip r:embed="rId4">
            <a:alphaModFix/>
          </a:blip>
          <a:stretch>
            <a:fillRect/>
          </a:stretch>
        </p:blipFill>
        <p:spPr>
          <a:xfrm>
            <a:off x="352425" y="895727"/>
            <a:ext cx="4067725" cy="1480141"/>
          </a:xfrm>
          <a:prstGeom prst="rect">
            <a:avLst/>
          </a:prstGeom>
          <a:noFill/>
          <a:ln>
            <a:noFill/>
          </a:ln>
        </p:spPr>
      </p:pic>
      <p:pic>
        <p:nvPicPr>
          <p:cNvPr id="8" name="Google Shape;488;p50">
            <a:extLst>
              <a:ext uri="{FF2B5EF4-FFF2-40B4-BE49-F238E27FC236}">
                <a16:creationId xmlns:a16="http://schemas.microsoft.com/office/drawing/2014/main" id="{60C0CC0D-E991-CA4B-90E0-C4C7AE4E7A76}"/>
              </a:ext>
            </a:extLst>
          </p:cNvPr>
          <p:cNvPicPr preferRelativeResize="0"/>
          <p:nvPr/>
        </p:nvPicPr>
        <p:blipFill>
          <a:blip r:embed="rId5">
            <a:alphaModFix/>
          </a:blip>
          <a:stretch>
            <a:fillRect/>
          </a:stretch>
        </p:blipFill>
        <p:spPr>
          <a:xfrm>
            <a:off x="4723851" y="895726"/>
            <a:ext cx="3683979" cy="2947853"/>
          </a:xfrm>
          <a:prstGeom prst="rect">
            <a:avLst/>
          </a:prstGeom>
          <a:noFill/>
          <a:ln>
            <a:noFill/>
          </a:ln>
        </p:spPr>
      </p:pic>
      <p:sp>
        <p:nvSpPr>
          <p:cNvPr id="9" name="Rectangle 8">
            <a:extLst>
              <a:ext uri="{FF2B5EF4-FFF2-40B4-BE49-F238E27FC236}">
                <a16:creationId xmlns:a16="http://schemas.microsoft.com/office/drawing/2014/main" id="{643F7CC2-D660-A23F-1C6D-F567FA4077D5}"/>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30A44D0-9DC5-AD80-8B7B-6CFAD64B931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82259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3"/>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sp>
        <p:nvSpPr>
          <p:cNvPr id="13" name="Rectangle 12">
            <a:extLst>
              <a:ext uri="{FF2B5EF4-FFF2-40B4-BE49-F238E27FC236}">
                <a16:creationId xmlns:a16="http://schemas.microsoft.com/office/drawing/2014/main" id="{D0B68619-F1CB-D0C9-C3D7-40D02CD0D84F}"/>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D7E95D26-EF12-C3FF-51C6-84A0D787AA1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065803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Results – Synthetic datasets 1</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7" name="Google Shape;499;p51">
            <a:extLst>
              <a:ext uri="{FF2B5EF4-FFF2-40B4-BE49-F238E27FC236}">
                <a16:creationId xmlns:a16="http://schemas.microsoft.com/office/drawing/2014/main" id="{6F8B4E76-A554-793D-2342-5259D1436509}"/>
              </a:ext>
            </a:extLst>
          </p:cNvPr>
          <p:cNvPicPr preferRelativeResize="0"/>
          <p:nvPr/>
        </p:nvPicPr>
        <p:blipFill>
          <a:blip r:embed="rId3">
            <a:alphaModFix/>
          </a:blip>
          <a:stretch>
            <a:fillRect/>
          </a:stretch>
        </p:blipFill>
        <p:spPr>
          <a:xfrm>
            <a:off x="499680" y="897932"/>
            <a:ext cx="3963424" cy="915370"/>
          </a:xfrm>
          <a:prstGeom prst="rect">
            <a:avLst/>
          </a:prstGeom>
          <a:noFill/>
          <a:ln>
            <a:noFill/>
          </a:ln>
        </p:spPr>
      </p:pic>
      <p:sp>
        <p:nvSpPr>
          <p:cNvPr id="8" name="Google Shape;501;p51">
            <a:extLst>
              <a:ext uri="{FF2B5EF4-FFF2-40B4-BE49-F238E27FC236}">
                <a16:creationId xmlns:a16="http://schemas.microsoft.com/office/drawing/2014/main" id="{59169A39-8E0A-C5BE-97E0-1D5FE6EC9D32}"/>
              </a:ext>
            </a:extLst>
          </p:cNvPr>
          <p:cNvSpPr txBox="1"/>
          <p:nvPr/>
        </p:nvSpPr>
        <p:spPr>
          <a:xfrm>
            <a:off x="595204" y="2122117"/>
            <a:ext cx="3867900" cy="1908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Comparison of the performance (ATE) of DR- VIDAL vs. all other models on samples from the generative process of Synthetic dataset 1 - sample size {1000, 3000, 5000, 10000, 30000}</a:t>
            </a:r>
            <a:endParaRPr sz="1600" b="1" dirty="0"/>
          </a:p>
        </p:txBody>
      </p:sp>
      <p:sp>
        <p:nvSpPr>
          <p:cNvPr id="10" name="TextBox 9">
            <a:extLst>
              <a:ext uri="{FF2B5EF4-FFF2-40B4-BE49-F238E27FC236}">
                <a16:creationId xmlns:a16="http://schemas.microsoft.com/office/drawing/2014/main" id="{11DC798C-16FF-26F3-A664-C46054B5DA8A}"/>
              </a:ext>
            </a:extLst>
          </p:cNvPr>
          <p:cNvSpPr txBox="1"/>
          <p:nvPr/>
        </p:nvSpPr>
        <p:spPr>
          <a:xfrm>
            <a:off x="6974238" y="4463953"/>
            <a:ext cx="1986441" cy="276999"/>
          </a:xfrm>
          <a:prstGeom prst="rect">
            <a:avLst/>
          </a:prstGeom>
          <a:noFill/>
        </p:spPr>
        <p:txBody>
          <a:bodyPr wrap="none" rtlCol="0">
            <a:spAutoFit/>
          </a:bodyPr>
          <a:lstStyle/>
          <a:p>
            <a:r>
              <a:rPr lang="en-US" sz="1050" dirty="0" err="1"/>
              <a:t>Louizos</a:t>
            </a:r>
            <a:r>
              <a:rPr lang="en-US" sz="1200" b="0" dirty="0">
                <a:solidFill>
                  <a:srgbClr val="333333"/>
                </a:solidFill>
                <a:effectLst/>
                <a:latin typeface="inherit"/>
              </a:rPr>
              <a:t> et al. [</a:t>
            </a:r>
            <a:r>
              <a:rPr lang="en-US" sz="1200" b="0" dirty="0" err="1">
                <a:solidFill>
                  <a:srgbClr val="333333"/>
                </a:solidFill>
                <a:effectLst/>
                <a:latin typeface="inherit"/>
              </a:rPr>
              <a:t>Neurips</a:t>
            </a:r>
            <a:r>
              <a:rPr lang="en-US" sz="1200" b="0" dirty="0">
                <a:solidFill>
                  <a:srgbClr val="333333"/>
                </a:solidFill>
                <a:effectLst/>
                <a:latin typeface="inherit"/>
              </a:rPr>
              <a:t>, 2017]</a:t>
            </a:r>
          </a:p>
        </p:txBody>
      </p:sp>
      <p:pic>
        <p:nvPicPr>
          <p:cNvPr id="6" name="Picture 5">
            <a:extLst>
              <a:ext uri="{FF2B5EF4-FFF2-40B4-BE49-F238E27FC236}">
                <a16:creationId xmlns:a16="http://schemas.microsoft.com/office/drawing/2014/main" id="{A9CA0849-9D52-BD0D-B284-582E78AC9F62}"/>
              </a:ext>
            </a:extLst>
          </p:cNvPr>
          <p:cNvPicPr>
            <a:picLocks noChangeAspect="1"/>
          </p:cNvPicPr>
          <p:nvPr/>
        </p:nvPicPr>
        <p:blipFill>
          <a:blip r:embed="rId4"/>
          <a:stretch>
            <a:fillRect/>
          </a:stretch>
        </p:blipFill>
        <p:spPr>
          <a:xfrm>
            <a:off x="4298977" y="851751"/>
            <a:ext cx="4793828" cy="3622985"/>
          </a:xfrm>
          <a:prstGeom prst="rect">
            <a:avLst/>
          </a:prstGeom>
        </p:spPr>
      </p:pic>
      <p:sp>
        <p:nvSpPr>
          <p:cNvPr id="11" name="Rectangle 10">
            <a:extLst>
              <a:ext uri="{FF2B5EF4-FFF2-40B4-BE49-F238E27FC236}">
                <a16:creationId xmlns:a16="http://schemas.microsoft.com/office/drawing/2014/main" id="{D65C4518-FAB2-A6D4-6912-E5EAC1A9419F}"/>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4821D42-C06A-B488-68DC-2B86E255746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988481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Results – Synthetic datasets 2</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0" name="Google Shape;510;p52">
            <a:extLst>
              <a:ext uri="{FF2B5EF4-FFF2-40B4-BE49-F238E27FC236}">
                <a16:creationId xmlns:a16="http://schemas.microsoft.com/office/drawing/2014/main" id="{87D63E95-B6B6-A0E7-9490-EE838AAB24B8}"/>
              </a:ext>
            </a:extLst>
          </p:cNvPr>
          <p:cNvPicPr preferRelativeResize="0"/>
          <p:nvPr/>
        </p:nvPicPr>
        <p:blipFill>
          <a:blip r:embed="rId3">
            <a:alphaModFix/>
          </a:blip>
          <a:stretch>
            <a:fillRect/>
          </a:stretch>
        </p:blipFill>
        <p:spPr>
          <a:xfrm>
            <a:off x="502771" y="1816332"/>
            <a:ext cx="3369574" cy="1745550"/>
          </a:xfrm>
          <a:prstGeom prst="rect">
            <a:avLst/>
          </a:prstGeom>
          <a:noFill/>
          <a:ln>
            <a:noFill/>
          </a:ln>
        </p:spPr>
      </p:pic>
      <p:sp>
        <p:nvSpPr>
          <p:cNvPr id="11" name="Google Shape;515;p52">
            <a:extLst>
              <a:ext uri="{FF2B5EF4-FFF2-40B4-BE49-F238E27FC236}">
                <a16:creationId xmlns:a16="http://schemas.microsoft.com/office/drawing/2014/main" id="{E6EF2082-66E4-2C67-8C04-921FD337964C}"/>
              </a:ext>
            </a:extLst>
          </p:cNvPr>
          <p:cNvSpPr txBox="1"/>
          <p:nvPr/>
        </p:nvSpPr>
        <p:spPr>
          <a:xfrm>
            <a:off x="533400" y="647113"/>
            <a:ext cx="6677891" cy="7755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Performance comparison (PEHE) of GANITE vs. DR-VIDAL</a:t>
            </a:r>
            <a:endParaRPr sz="1600" b="1" dirty="0"/>
          </a:p>
        </p:txBody>
      </p:sp>
      <p:pic>
        <p:nvPicPr>
          <p:cNvPr id="8" name="Picture 7">
            <a:extLst>
              <a:ext uri="{FF2B5EF4-FFF2-40B4-BE49-F238E27FC236}">
                <a16:creationId xmlns:a16="http://schemas.microsoft.com/office/drawing/2014/main" id="{AFEA7990-7C38-ED3B-DD55-F51DF2F5080B}"/>
              </a:ext>
            </a:extLst>
          </p:cNvPr>
          <p:cNvPicPr>
            <a:picLocks noChangeAspect="1"/>
          </p:cNvPicPr>
          <p:nvPr/>
        </p:nvPicPr>
        <p:blipFill>
          <a:blip r:embed="rId4"/>
          <a:stretch>
            <a:fillRect/>
          </a:stretch>
        </p:blipFill>
        <p:spPr>
          <a:xfrm>
            <a:off x="4126524" y="1123950"/>
            <a:ext cx="4642338" cy="3508495"/>
          </a:xfrm>
          <a:prstGeom prst="rect">
            <a:avLst/>
          </a:prstGeom>
        </p:spPr>
      </p:pic>
      <p:sp>
        <p:nvSpPr>
          <p:cNvPr id="14" name="TextBox 13">
            <a:extLst>
              <a:ext uri="{FF2B5EF4-FFF2-40B4-BE49-F238E27FC236}">
                <a16:creationId xmlns:a16="http://schemas.microsoft.com/office/drawing/2014/main" id="{E2AED2B3-194A-5EC1-0EB6-9BBD666B27C9}"/>
              </a:ext>
            </a:extLst>
          </p:cNvPr>
          <p:cNvSpPr txBox="1"/>
          <p:nvPr/>
        </p:nvSpPr>
        <p:spPr>
          <a:xfrm>
            <a:off x="502771" y="1189691"/>
            <a:ext cx="4725974" cy="338554"/>
          </a:xfrm>
          <a:prstGeom prst="rect">
            <a:avLst/>
          </a:prstGeom>
          <a:noFill/>
        </p:spPr>
        <p:txBody>
          <a:bodyPr wrap="none" rtlCol="0">
            <a:spAutoFit/>
          </a:bodyPr>
          <a:lstStyle/>
          <a:p>
            <a:r>
              <a:rPr lang="en-US" sz="1600" b="1" dirty="0"/>
              <a:t>Sample sizes: </a:t>
            </a:r>
            <a:r>
              <a:rPr lang="en" sz="1600" b="1" dirty="0">
                <a:solidFill>
                  <a:schemeClr val="dk1"/>
                </a:solidFill>
              </a:rPr>
              <a:t>{1000, 3000, 5000, 10000, 30000}</a:t>
            </a:r>
            <a:endParaRPr lang="en-US" sz="1600" b="1" dirty="0"/>
          </a:p>
        </p:txBody>
      </p:sp>
      <p:sp>
        <p:nvSpPr>
          <p:cNvPr id="15" name="Rectangle 14">
            <a:extLst>
              <a:ext uri="{FF2B5EF4-FFF2-40B4-BE49-F238E27FC236}">
                <a16:creationId xmlns:a16="http://schemas.microsoft.com/office/drawing/2014/main" id="{011D7B14-CBD8-EEEE-6F5A-1648330046E3}"/>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D84C1F81-B0D8-82B5-C44F-EEEE97553F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632994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Results – Synthetic datasets 2</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0" name="Google Shape;510;p52">
            <a:extLst>
              <a:ext uri="{FF2B5EF4-FFF2-40B4-BE49-F238E27FC236}">
                <a16:creationId xmlns:a16="http://schemas.microsoft.com/office/drawing/2014/main" id="{87D63E95-B6B6-A0E7-9490-EE838AAB24B8}"/>
              </a:ext>
            </a:extLst>
          </p:cNvPr>
          <p:cNvPicPr preferRelativeResize="0"/>
          <p:nvPr/>
        </p:nvPicPr>
        <p:blipFill>
          <a:blip r:embed="rId3">
            <a:alphaModFix/>
          </a:blip>
          <a:stretch>
            <a:fillRect/>
          </a:stretch>
        </p:blipFill>
        <p:spPr>
          <a:xfrm>
            <a:off x="502771" y="1816332"/>
            <a:ext cx="3369574" cy="1745550"/>
          </a:xfrm>
          <a:prstGeom prst="rect">
            <a:avLst/>
          </a:prstGeom>
          <a:noFill/>
          <a:ln>
            <a:noFill/>
          </a:ln>
        </p:spPr>
      </p:pic>
      <p:sp>
        <p:nvSpPr>
          <p:cNvPr id="11" name="Google Shape;515;p52">
            <a:extLst>
              <a:ext uri="{FF2B5EF4-FFF2-40B4-BE49-F238E27FC236}">
                <a16:creationId xmlns:a16="http://schemas.microsoft.com/office/drawing/2014/main" id="{E6EF2082-66E4-2C67-8C04-921FD337964C}"/>
              </a:ext>
            </a:extLst>
          </p:cNvPr>
          <p:cNvSpPr txBox="1"/>
          <p:nvPr/>
        </p:nvSpPr>
        <p:spPr>
          <a:xfrm>
            <a:off x="533400" y="647113"/>
            <a:ext cx="6677891" cy="7755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Performance comparison (PEHE) of GANITE vs. DR-VIDAL</a:t>
            </a:r>
            <a:endParaRPr sz="1600" b="1" dirty="0"/>
          </a:p>
        </p:txBody>
      </p:sp>
      <p:pic>
        <p:nvPicPr>
          <p:cNvPr id="9" name="Picture 8">
            <a:extLst>
              <a:ext uri="{FF2B5EF4-FFF2-40B4-BE49-F238E27FC236}">
                <a16:creationId xmlns:a16="http://schemas.microsoft.com/office/drawing/2014/main" id="{850E273D-0D68-187E-CC33-DEE5ECD3B866}"/>
              </a:ext>
            </a:extLst>
          </p:cNvPr>
          <p:cNvPicPr>
            <a:picLocks noChangeAspect="1"/>
          </p:cNvPicPr>
          <p:nvPr/>
        </p:nvPicPr>
        <p:blipFill>
          <a:blip r:embed="rId4"/>
          <a:stretch>
            <a:fillRect/>
          </a:stretch>
        </p:blipFill>
        <p:spPr>
          <a:xfrm>
            <a:off x="4085004" y="1094324"/>
            <a:ext cx="4683858" cy="3539875"/>
          </a:xfrm>
          <a:prstGeom prst="rect">
            <a:avLst/>
          </a:prstGeom>
        </p:spPr>
      </p:pic>
      <p:sp>
        <p:nvSpPr>
          <p:cNvPr id="12" name="TextBox 11">
            <a:extLst>
              <a:ext uri="{FF2B5EF4-FFF2-40B4-BE49-F238E27FC236}">
                <a16:creationId xmlns:a16="http://schemas.microsoft.com/office/drawing/2014/main" id="{8DFDBE91-6BA9-720D-FB8C-125287563F11}"/>
              </a:ext>
            </a:extLst>
          </p:cNvPr>
          <p:cNvSpPr txBox="1"/>
          <p:nvPr/>
        </p:nvSpPr>
        <p:spPr>
          <a:xfrm>
            <a:off x="502771" y="1189691"/>
            <a:ext cx="4725974" cy="338554"/>
          </a:xfrm>
          <a:prstGeom prst="rect">
            <a:avLst/>
          </a:prstGeom>
          <a:noFill/>
        </p:spPr>
        <p:txBody>
          <a:bodyPr wrap="none" rtlCol="0">
            <a:spAutoFit/>
          </a:bodyPr>
          <a:lstStyle/>
          <a:p>
            <a:r>
              <a:rPr lang="en-US" sz="1600" b="1" dirty="0"/>
              <a:t>Sample sizes: </a:t>
            </a:r>
            <a:r>
              <a:rPr lang="en" sz="1600" b="1" dirty="0">
                <a:solidFill>
                  <a:schemeClr val="dk1"/>
                </a:solidFill>
              </a:rPr>
              <a:t>{1000, 3000, 5000, 10000, 30000}</a:t>
            </a:r>
            <a:endParaRPr lang="en-US" sz="1600" b="1" dirty="0"/>
          </a:p>
        </p:txBody>
      </p:sp>
      <p:sp>
        <p:nvSpPr>
          <p:cNvPr id="13" name="Rectangle 12">
            <a:extLst>
              <a:ext uri="{FF2B5EF4-FFF2-40B4-BE49-F238E27FC236}">
                <a16:creationId xmlns:a16="http://schemas.microsoft.com/office/drawing/2014/main" id="{32762E7B-5BD6-C7F6-9311-5E97E29BF130}"/>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850C839-7391-8FD1-3D41-620F66139B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099092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Results – Real world datasets </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Google Shape;522;p53">
            <a:extLst>
              <a:ext uri="{FF2B5EF4-FFF2-40B4-BE49-F238E27FC236}">
                <a16:creationId xmlns:a16="http://schemas.microsoft.com/office/drawing/2014/main" id="{C45039D4-178B-A048-9B7E-D30CAC810E31}"/>
              </a:ext>
            </a:extLst>
          </p:cNvPr>
          <p:cNvSpPr txBox="1">
            <a:spLocks/>
          </p:cNvSpPr>
          <p:nvPr/>
        </p:nvSpPr>
        <p:spPr>
          <a:xfrm>
            <a:off x="3555126" y="1898372"/>
            <a:ext cx="5935716" cy="2177014"/>
          </a:xfrm>
          <a:prstGeom prst="rect">
            <a:avLst/>
          </a:prstGeom>
          <a:ln w="9525" cap="flat" cmpd="sng">
            <a:solidFill>
              <a:schemeClr val="dk1">
                <a:alpha val="0"/>
              </a:schemeClr>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marL="457200" indent="-311785">
              <a:spcBef>
                <a:spcPts val="0"/>
              </a:spcBef>
              <a:spcAft>
                <a:spcPts val="0"/>
              </a:spcAft>
              <a:buClr>
                <a:schemeClr val="dk1"/>
              </a:buClr>
              <a:buSzPts val="1310"/>
              <a:buFontTx/>
              <a:buChar char="●"/>
            </a:pPr>
            <a:r>
              <a:rPr lang="en-US" sz="3600" kern="0" dirty="0">
                <a:solidFill>
                  <a:schemeClr val="dk1"/>
                </a:solidFill>
              </a:rPr>
              <a:t>IHDP</a:t>
            </a:r>
          </a:p>
          <a:p>
            <a:pPr marL="457200" indent="-311785">
              <a:spcBef>
                <a:spcPts val="0"/>
              </a:spcBef>
              <a:spcAft>
                <a:spcPts val="0"/>
              </a:spcAft>
              <a:buClr>
                <a:schemeClr val="dk1"/>
              </a:buClr>
              <a:buSzPts val="1310"/>
              <a:buFontTx/>
              <a:buChar char="●"/>
            </a:pPr>
            <a:r>
              <a:rPr lang="en-US" sz="3600" kern="0" dirty="0">
                <a:solidFill>
                  <a:schemeClr val="dk1"/>
                </a:solidFill>
              </a:rPr>
              <a:t>Jobs</a:t>
            </a:r>
          </a:p>
          <a:p>
            <a:pPr marL="457200" indent="-311785">
              <a:spcBef>
                <a:spcPts val="0"/>
              </a:spcBef>
              <a:spcAft>
                <a:spcPts val="0"/>
              </a:spcAft>
              <a:buClr>
                <a:schemeClr val="dk1"/>
              </a:buClr>
              <a:buSzPts val="1310"/>
              <a:buFontTx/>
              <a:buChar char="●"/>
            </a:pPr>
            <a:r>
              <a:rPr lang="en-US" sz="3600" kern="0" dirty="0">
                <a:solidFill>
                  <a:schemeClr val="dk1"/>
                </a:solidFill>
              </a:rPr>
              <a:t>Twins</a:t>
            </a:r>
          </a:p>
        </p:txBody>
      </p:sp>
      <p:sp>
        <p:nvSpPr>
          <p:cNvPr id="7" name="Rectangle 6">
            <a:extLst>
              <a:ext uri="{FF2B5EF4-FFF2-40B4-BE49-F238E27FC236}">
                <a16:creationId xmlns:a16="http://schemas.microsoft.com/office/drawing/2014/main" id="{BED6E0F4-6AC2-84EF-7EFE-D1C84B22C80B}"/>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C471D6F-BAF1-1B2F-BE2C-AE81FDAC4E2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455869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Results – Ablation study</a:t>
            </a:r>
          </a:p>
        </p:txBody>
      </p:sp>
      <p:pic>
        <p:nvPicPr>
          <p:cNvPr id="9" name="Picture 8" descr="Table&#10;&#10;Description automatically generated">
            <a:extLst>
              <a:ext uri="{FF2B5EF4-FFF2-40B4-BE49-F238E27FC236}">
                <a16:creationId xmlns:a16="http://schemas.microsoft.com/office/drawing/2014/main" id="{269D5FFE-5DEC-A93F-2201-A4A3B0946DCD}"/>
              </a:ext>
            </a:extLst>
          </p:cNvPr>
          <p:cNvPicPr>
            <a:picLocks noChangeAspect="1"/>
          </p:cNvPicPr>
          <p:nvPr/>
        </p:nvPicPr>
        <p:blipFill>
          <a:blip r:embed="rId3"/>
          <a:stretch>
            <a:fillRect/>
          </a:stretch>
        </p:blipFill>
        <p:spPr>
          <a:xfrm>
            <a:off x="677917" y="1455402"/>
            <a:ext cx="7985234" cy="2248461"/>
          </a:xfrm>
          <a:prstGeom prst="rect">
            <a:avLst/>
          </a:prstGeom>
        </p:spPr>
      </p:pic>
      <p:sp>
        <p:nvSpPr>
          <p:cNvPr id="6" name="Rectangle 5">
            <a:extLst>
              <a:ext uri="{FF2B5EF4-FFF2-40B4-BE49-F238E27FC236}">
                <a16:creationId xmlns:a16="http://schemas.microsoft.com/office/drawing/2014/main" id="{DC964B11-5FA0-866B-1466-C701050A9C17}"/>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6849483-A7B7-2EE7-5DFA-C292AD77618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469342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82461"/>
            <a:ext cx="7303498" cy="640175"/>
          </a:xfrm>
        </p:spPr>
        <p:txBody>
          <a:bodyPr/>
          <a:lstStyle/>
          <a:p>
            <a:r>
              <a:rPr lang="en-US" dirty="0"/>
              <a:t>Results – correct classification of factual outcomes</a:t>
            </a:r>
          </a:p>
        </p:txBody>
      </p:sp>
      <p:pic>
        <p:nvPicPr>
          <p:cNvPr id="6" name="Google Shape;525;p53">
            <a:extLst>
              <a:ext uri="{FF2B5EF4-FFF2-40B4-BE49-F238E27FC236}">
                <a16:creationId xmlns:a16="http://schemas.microsoft.com/office/drawing/2014/main" id="{F1142419-9644-6494-7D7C-C1322388098C}"/>
              </a:ext>
            </a:extLst>
          </p:cNvPr>
          <p:cNvPicPr preferRelativeResize="0"/>
          <p:nvPr/>
        </p:nvPicPr>
        <p:blipFill>
          <a:blip r:embed="rId3">
            <a:alphaModFix/>
          </a:blip>
          <a:stretch>
            <a:fillRect/>
          </a:stretch>
        </p:blipFill>
        <p:spPr>
          <a:xfrm>
            <a:off x="235853" y="1213638"/>
            <a:ext cx="8672294" cy="2675953"/>
          </a:xfrm>
          <a:prstGeom prst="rect">
            <a:avLst/>
          </a:prstGeom>
          <a:noFill/>
          <a:ln>
            <a:noFill/>
          </a:ln>
        </p:spPr>
      </p:pic>
      <p:sp>
        <p:nvSpPr>
          <p:cNvPr id="8" name="Rectangle 7">
            <a:extLst>
              <a:ext uri="{FF2B5EF4-FFF2-40B4-BE49-F238E27FC236}">
                <a16:creationId xmlns:a16="http://schemas.microsoft.com/office/drawing/2014/main" id="{A27298CF-FF21-6CF0-BBBA-DFD556F65E19}"/>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E56D2EC-1470-3F5A-9981-3B602950550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930730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82461"/>
            <a:ext cx="6783946" cy="640175"/>
          </a:xfrm>
        </p:spPr>
        <p:txBody>
          <a:bodyPr/>
          <a:lstStyle/>
          <a:p>
            <a:r>
              <a:rPr lang="en-US" dirty="0"/>
              <a:t>Results – </a:t>
            </a:r>
            <a:r>
              <a:rPr lang="en" dirty="0"/>
              <a:t>PEHE and policy risk </a:t>
            </a:r>
            <a:br>
              <a:rPr lang="en" dirty="0"/>
            </a:br>
            <a:r>
              <a:rPr lang="en" dirty="0"/>
              <a:t>(mean ± </a:t>
            </a:r>
            <a:r>
              <a:rPr lang="en" dirty="0" err="1"/>
              <a:t>st.dev</a:t>
            </a:r>
            <a:r>
              <a:rPr lang="en" dirty="0"/>
              <a:t>)</a:t>
            </a:r>
            <a:r>
              <a:rPr lang="en-US" dirty="0"/>
              <a:t> </a:t>
            </a:r>
          </a:p>
        </p:txBody>
      </p:sp>
      <p:pic>
        <p:nvPicPr>
          <p:cNvPr id="6" name="Google Shape;535;p54">
            <a:extLst>
              <a:ext uri="{FF2B5EF4-FFF2-40B4-BE49-F238E27FC236}">
                <a16:creationId xmlns:a16="http://schemas.microsoft.com/office/drawing/2014/main" id="{5BE40406-9CC3-C853-0431-B2D2F70ACBD4}"/>
              </a:ext>
            </a:extLst>
          </p:cNvPr>
          <p:cNvPicPr preferRelativeResize="0"/>
          <p:nvPr/>
        </p:nvPicPr>
        <p:blipFill>
          <a:blip r:embed="rId3">
            <a:alphaModFix/>
          </a:blip>
          <a:stretch>
            <a:fillRect/>
          </a:stretch>
        </p:blipFill>
        <p:spPr>
          <a:xfrm rot="5400000">
            <a:off x="2454963" y="-729670"/>
            <a:ext cx="3871465" cy="6952593"/>
          </a:xfrm>
          <a:prstGeom prst="rect">
            <a:avLst/>
          </a:prstGeom>
          <a:noFill/>
          <a:ln>
            <a:noFill/>
          </a:ln>
        </p:spPr>
      </p:pic>
      <p:sp>
        <p:nvSpPr>
          <p:cNvPr id="2" name="Rectangle 1">
            <a:extLst>
              <a:ext uri="{FF2B5EF4-FFF2-40B4-BE49-F238E27FC236}">
                <a16:creationId xmlns:a16="http://schemas.microsoft.com/office/drawing/2014/main" id="{4D036524-28C0-BD67-434B-65DAB175C702}"/>
              </a:ext>
            </a:extLst>
          </p:cNvPr>
          <p:cNvSpPr/>
          <p:nvPr/>
        </p:nvSpPr>
        <p:spPr>
          <a:xfrm>
            <a:off x="1150883" y="3578772"/>
            <a:ext cx="6771289" cy="977462"/>
          </a:xfrm>
          <a:prstGeom prst="rect">
            <a:avLst/>
          </a:prstGeom>
          <a:solidFill>
            <a:schemeClr val="accent1">
              <a:alpha val="0"/>
            </a:schemeClr>
          </a:solidFill>
          <a:ln w="60325">
            <a:solidFill>
              <a:schemeClr val="accent5"/>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8" name="Rectangle 7">
            <a:extLst>
              <a:ext uri="{FF2B5EF4-FFF2-40B4-BE49-F238E27FC236}">
                <a16:creationId xmlns:a16="http://schemas.microsoft.com/office/drawing/2014/main" id="{C30A8085-BFF8-4426-8720-CB5686E1BD5A}"/>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0E4B133-AF76-01B3-8D96-3D7E67B836C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667516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82461"/>
            <a:ext cx="6783946" cy="640175"/>
          </a:xfrm>
        </p:spPr>
        <p:txBody>
          <a:bodyPr/>
          <a:lstStyle/>
          <a:p>
            <a:r>
              <a:rPr lang="en-US" dirty="0"/>
              <a:t>Results – </a:t>
            </a:r>
            <a:r>
              <a:rPr lang="en" dirty="0"/>
              <a:t>ATE and ATT</a:t>
            </a:r>
            <a:br>
              <a:rPr lang="en" dirty="0"/>
            </a:br>
            <a:r>
              <a:rPr lang="en" dirty="0"/>
              <a:t>(mean ± </a:t>
            </a:r>
            <a:r>
              <a:rPr lang="en" dirty="0" err="1"/>
              <a:t>st.dev</a:t>
            </a:r>
            <a:r>
              <a:rPr lang="en" dirty="0"/>
              <a:t>)</a:t>
            </a:r>
            <a:r>
              <a:rPr lang="en-US" dirty="0"/>
              <a:t>  </a:t>
            </a:r>
          </a:p>
        </p:txBody>
      </p:sp>
      <p:pic>
        <p:nvPicPr>
          <p:cNvPr id="6" name="Google Shape;557;p56">
            <a:extLst>
              <a:ext uri="{FF2B5EF4-FFF2-40B4-BE49-F238E27FC236}">
                <a16:creationId xmlns:a16="http://schemas.microsoft.com/office/drawing/2014/main" id="{7CA3ED38-BCF9-8BC8-9D74-AE4A438A3150}"/>
              </a:ext>
            </a:extLst>
          </p:cNvPr>
          <p:cNvPicPr preferRelativeResize="0"/>
          <p:nvPr/>
        </p:nvPicPr>
        <p:blipFill>
          <a:blip r:embed="rId3">
            <a:alphaModFix/>
          </a:blip>
          <a:stretch>
            <a:fillRect/>
          </a:stretch>
        </p:blipFill>
        <p:spPr>
          <a:xfrm rot="5400000">
            <a:off x="2934721" y="-888417"/>
            <a:ext cx="3642454" cy="7104966"/>
          </a:xfrm>
          <a:prstGeom prst="rect">
            <a:avLst/>
          </a:prstGeom>
          <a:noFill/>
          <a:ln>
            <a:noFill/>
          </a:ln>
        </p:spPr>
      </p:pic>
      <p:sp>
        <p:nvSpPr>
          <p:cNvPr id="8" name="Rectangle 7">
            <a:extLst>
              <a:ext uri="{FF2B5EF4-FFF2-40B4-BE49-F238E27FC236}">
                <a16:creationId xmlns:a16="http://schemas.microsoft.com/office/drawing/2014/main" id="{E8293D0F-1B2A-7C18-1C34-0F8744CABB56}"/>
              </a:ext>
            </a:extLst>
          </p:cNvPr>
          <p:cNvSpPr/>
          <p:nvPr/>
        </p:nvSpPr>
        <p:spPr>
          <a:xfrm>
            <a:off x="1169246" y="3211486"/>
            <a:ext cx="7104966" cy="977462"/>
          </a:xfrm>
          <a:prstGeom prst="rect">
            <a:avLst/>
          </a:prstGeom>
          <a:solidFill>
            <a:schemeClr val="accent1">
              <a:alpha val="0"/>
            </a:schemeClr>
          </a:solidFill>
          <a:ln w="60325">
            <a:solidFill>
              <a:schemeClr val="accent5"/>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Rectangle 8">
            <a:extLst>
              <a:ext uri="{FF2B5EF4-FFF2-40B4-BE49-F238E27FC236}">
                <a16:creationId xmlns:a16="http://schemas.microsoft.com/office/drawing/2014/main" id="{26FD5502-EB1D-16C2-2D92-DA7ACBF9C1C4}"/>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10569505-064E-8A1F-C65D-70D91F909E9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3528387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Conclusion </a:t>
            </a:r>
          </a:p>
        </p:txBody>
      </p:sp>
      <p:pic>
        <p:nvPicPr>
          <p:cNvPr id="6" name="Google Shape;236;p32">
            <a:extLst>
              <a:ext uri="{FF2B5EF4-FFF2-40B4-BE49-F238E27FC236}">
                <a16:creationId xmlns:a16="http://schemas.microsoft.com/office/drawing/2014/main" id="{9E28B3E3-B84F-42C3-1653-2A1E6F4D5950}"/>
              </a:ext>
            </a:extLst>
          </p:cNvPr>
          <p:cNvPicPr preferRelativeResize="0"/>
          <p:nvPr/>
        </p:nvPicPr>
        <p:blipFill>
          <a:blip r:embed="rId3">
            <a:alphaModFix/>
          </a:blip>
          <a:stretch>
            <a:fillRect/>
          </a:stretch>
        </p:blipFill>
        <p:spPr>
          <a:xfrm>
            <a:off x="546139" y="867791"/>
            <a:ext cx="2200838" cy="1928559"/>
          </a:xfrm>
          <a:prstGeom prst="rect">
            <a:avLst/>
          </a:prstGeom>
          <a:noFill/>
          <a:ln>
            <a:noFill/>
          </a:ln>
        </p:spPr>
      </p:pic>
      <p:sp>
        <p:nvSpPr>
          <p:cNvPr id="3" name="Rounded Rectangle 2">
            <a:extLst>
              <a:ext uri="{FF2B5EF4-FFF2-40B4-BE49-F238E27FC236}">
                <a16:creationId xmlns:a16="http://schemas.microsoft.com/office/drawing/2014/main" id="{C4F6982F-38A5-4DDD-2FF5-2BF776BB47D6}"/>
              </a:ext>
            </a:extLst>
          </p:cNvPr>
          <p:cNvSpPr/>
          <p:nvPr/>
        </p:nvSpPr>
        <p:spPr>
          <a:xfrm>
            <a:off x="764628" y="930166"/>
            <a:ext cx="1734206" cy="1765737"/>
          </a:xfrm>
          <a:prstGeom prst="roundRect">
            <a:avLst>
              <a:gd name="adj" fmla="val 7122"/>
            </a:avLst>
          </a:prstGeom>
          <a:solidFill>
            <a:schemeClr val="accent1">
              <a:alpha val="0"/>
            </a:schemeClr>
          </a:solidFill>
          <a:ln w="12700">
            <a:solidFill>
              <a:schemeClr val="tx1"/>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8" name="Group 7">
            <a:extLst>
              <a:ext uri="{FF2B5EF4-FFF2-40B4-BE49-F238E27FC236}">
                <a16:creationId xmlns:a16="http://schemas.microsoft.com/office/drawing/2014/main" id="{1842B7B1-0F65-173E-C4ED-A0962246BDA6}"/>
              </a:ext>
            </a:extLst>
          </p:cNvPr>
          <p:cNvGrpSpPr/>
          <p:nvPr/>
        </p:nvGrpSpPr>
        <p:grpSpPr>
          <a:xfrm>
            <a:off x="2654055" y="995661"/>
            <a:ext cx="3738427" cy="2415855"/>
            <a:chOff x="2062479" y="923548"/>
            <a:chExt cx="4586293" cy="3669119"/>
          </a:xfrm>
        </p:grpSpPr>
        <p:sp>
          <p:nvSpPr>
            <p:cNvPr id="9" name="Trapezoid 8">
              <a:extLst>
                <a:ext uri="{FF2B5EF4-FFF2-40B4-BE49-F238E27FC236}">
                  <a16:creationId xmlns:a16="http://schemas.microsoft.com/office/drawing/2014/main" id="{260BCCFB-D9CB-2FFA-5BD0-0003D8AE784C}"/>
                </a:ext>
              </a:extLst>
            </p:cNvPr>
            <p:cNvSpPr/>
            <p:nvPr/>
          </p:nvSpPr>
          <p:spPr>
            <a:xfrm rot="5400000">
              <a:off x="2535387" y="1018432"/>
              <a:ext cx="560083" cy="570330"/>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apezoid 9">
              <a:extLst>
                <a:ext uri="{FF2B5EF4-FFF2-40B4-BE49-F238E27FC236}">
                  <a16:creationId xmlns:a16="http://schemas.microsoft.com/office/drawing/2014/main" id="{6C940B6F-6200-84AC-7183-467C477189CF}"/>
                </a:ext>
              </a:extLst>
            </p:cNvPr>
            <p:cNvSpPr/>
            <p:nvPr/>
          </p:nvSpPr>
          <p:spPr>
            <a:xfrm rot="5400000">
              <a:off x="2535387" y="1836694"/>
              <a:ext cx="560083" cy="570330"/>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AD5B56F-8339-CA5A-647F-64851BE37950}"/>
                </a:ext>
              </a:extLst>
            </p:cNvPr>
            <p:cNvSpPr/>
            <p:nvPr/>
          </p:nvSpPr>
          <p:spPr>
            <a:xfrm rot="5400000">
              <a:off x="2535387" y="3473220"/>
              <a:ext cx="560083" cy="570330"/>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4D55A040-846C-7BCE-A8DB-F8AC18BE99D1}"/>
                </a:ext>
              </a:extLst>
            </p:cNvPr>
            <p:cNvSpPr/>
            <p:nvPr/>
          </p:nvSpPr>
          <p:spPr>
            <a:xfrm rot="5400000">
              <a:off x="2535387" y="2654957"/>
              <a:ext cx="560083" cy="570330"/>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DE47F1BC-5802-8A13-36D1-654A2A5ABB1E}"/>
                </a:ext>
              </a:extLst>
            </p:cNvPr>
            <p:cNvCxnSpPr>
              <a:cxnSpLocks/>
              <a:stCxn id="109" idx="3"/>
              <a:endCxn id="9" idx="2"/>
            </p:cNvCxnSpPr>
            <p:nvPr/>
          </p:nvCxnSpPr>
          <p:spPr>
            <a:xfrm flipV="1">
              <a:off x="2293265" y="1303597"/>
              <a:ext cx="236999" cy="1234537"/>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81FFF6D4-F38E-35FA-5C5E-56EEB5215663}"/>
                </a:ext>
              </a:extLst>
            </p:cNvPr>
            <p:cNvCxnSpPr>
              <a:cxnSpLocks/>
              <a:stCxn id="109" idx="3"/>
              <a:endCxn id="10" idx="2"/>
            </p:cNvCxnSpPr>
            <p:nvPr/>
          </p:nvCxnSpPr>
          <p:spPr>
            <a:xfrm flipV="1">
              <a:off x="2293265" y="2121860"/>
              <a:ext cx="236999" cy="41627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1D4E8369-2E09-EBA2-6851-ACA6E0415D80}"/>
                </a:ext>
              </a:extLst>
            </p:cNvPr>
            <p:cNvCxnSpPr>
              <a:cxnSpLocks/>
              <a:stCxn id="109" idx="3"/>
              <a:endCxn id="12" idx="2"/>
            </p:cNvCxnSpPr>
            <p:nvPr/>
          </p:nvCxnSpPr>
          <p:spPr>
            <a:xfrm>
              <a:off x="2293265" y="2538135"/>
              <a:ext cx="236999" cy="401988"/>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A672338E-5D83-952C-7DD3-88792070784A}"/>
                </a:ext>
              </a:extLst>
            </p:cNvPr>
            <p:cNvCxnSpPr>
              <a:cxnSpLocks/>
              <a:stCxn id="109" idx="3"/>
              <a:endCxn id="11" idx="2"/>
            </p:cNvCxnSpPr>
            <p:nvPr/>
          </p:nvCxnSpPr>
          <p:spPr>
            <a:xfrm>
              <a:off x="2293265" y="2538135"/>
              <a:ext cx="236999" cy="122025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6102145C-B828-CBAE-9CE2-E2D66B1C8D47}"/>
                </a:ext>
              </a:extLst>
            </p:cNvPr>
            <p:cNvCxnSpPr>
              <a:cxnSpLocks/>
              <a:stCxn id="9" idx="0"/>
              <a:endCxn id="74" idx="1"/>
            </p:cNvCxnSpPr>
            <p:nvPr/>
          </p:nvCxnSpPr>
          <p:spPr>
            <a:xfrm>
              <a:off x="3100594" y="1303598"/>
              <a:ext cx="233255" cy="72443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BB3AD911-1BCB-BD15-21AB-9CB07BEBFD27}"/>
                </a:ext>
              </a:extLst>
            </p:cNvPr>
            <p:cNvCxnSpPr>
              <a:cxnSpLocks/>
              <a:stCxn id="10" idx="0"/>
              <a:endCxn id="75" idx="1"/>
            </p:cNvCxnSpPr>
            <p:nvPr/>
          </p:nvCxnSpPr>
          <p:spPr>
            <a:xfrm>
              <a:off x="3100594" y="2121860"/>
              <a:ext cx="233256" cy="30015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B4A2A734-834C-32C3-BD96-040C61C54EB9}"/>
                </a:ext>
              </a:extLst>
            </p:cNvPr>
            <p:cNvCxnSpPr>
              <a:cxnSpLocks/>
              <a:stCxn id="12" idx="0"/>
              <a:endCxn id="72" idx="1"/>
            </p:cNvCxnSpPr>
            <p:nvPr/>
          </p:nvCxnSpPr>
          <p:spPr>
            <a:xfrm flipV="1">
              <a:off x="3100594" y="2814327"/>
              <a:ext cx="233256" cy="12579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C74922EB-E769-6DC0-F83E-1EB221FC9307}"/>
                </a:ext>
              </a:extLst>
            </p:cNvPr>
            <p:cNvCxnSpPr>
              <a:cxnSpLocks/>
              <a:stCxn id="11" idx="0"/>
              <a:endCxn id="73" idx="1"/>
            </p:cNvCxnSpPr>
            <p:nvPr/>
          </p:nvCxnSpPr>
          <p:spPr>
            <a:xfrm flipV="1">
              <a:off x="3100594" y="3206639"/>
              <a:ext cx="233255" cy="55174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21" name="Right Brace 20">
              <a:extLst>
                <a:ext uri="{FF2B5EF4-FFF2-40B4-BE49-F238E27FC236}">
                  <a16:creationId xmlns:a16="http://schemas.microsoft.com/office/drawing/2014/main" id="{78987180-255C-9C81-1C86-36082DA6FA95}"/>
                </a:ext>
              </a:extLst>
            </p:cNvPr>
            <p:cNvSpPr/>
            <p:nvPr/>
          </p:nvSpPr>
          <p:spPr>
            <a:xfrm>
              <a:off x="3526981" y="1772900"/>
              <a:ext cx="160316" cy="1666473"/>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6CA343D8-5F96-363F-BABB-C83595CFC0F2}"/>
                </a:ext>
              </a:extLst>
            </p:cNvPr>
            <p:cNvCxnSpPr>
              <a:cxnSpLocks/>
              <a:endCxn id="80" idx="2"/>
            </p:cNvCxnSpPr>
            <p:nvPr/>
          </p:nvCxnSpPr>
          <p:spPr>
            <a:xfrm>
              <a:off x="3686046" y="1630941"/>
              <a:ext cx="461567" cy="21087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D0AE44A5-52F9-A73B-8428-4057CE6E2967}"/>
                </a:ext>
              </a:extLst>
            </p:cNvPr>
            <p:cNvCxnSpPr>
              <a:cxnSpLocks/>
              <a:endCxn id="65" idx="0"/>
            </p:cNvCxnSpPr>
            <p:nvPr/>
          </p:nvCxnSpPr>
          <p:spPr>
            <a:xfrm rot="5400000" flipH="1" flipV="1">
              <a:off x="3057401" y="1851128"/>
              <a:ext cx="1395691" cy="13839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0EE65E7-E4EC-30B9-C0EE-9491C6F2CAFD}"/>
                </a:ext>
              </a:extLst>
            </p:cNvPr>
            <p:cNvCxnSpPr>
              <a:cxnSpLocks/>
              <a:stCxn id="80" idx="0"/>
            </p:cNvCxnSpPr>
            <p:nvPr/>
          </p:nvCxnSpPr>
          <p:spPr>
            <a:xfrm>
              <a:off x="4147613" y="2300418"/>
              <a:ext cx="0" cy="1215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0B57BC5-7B2C-5672-7F26-D921394257B3}"/>
                </a:ext>
              </a:extLst>
            </p:cNvPr>
            <p:cNvCxnSpPr>
              <a:cxnSpLocks/>
              <a:stCxn id="97" idx="2"/>
              <a:endCxn id="91" idx="0"/>
            </p:cNvCxnSpPr>
            <p:nvPr/>
          </p:nvCxnSpPr>
          <p:spPr>
            <a:xfrm flipH="1">
              <a:off x="4180704" y="2850900"/>
              <a:ext cx="3522" cy="1409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F76CA9D-B761-A71A-C479-48C65C30524D}"/>
                </a:ext>
              </a:extLst>
            </p:cNvPr>
            <p:cNvCxnSpPr>
              <a:cxnSpLocks/>
              <a:stCxn id="91" idx="2"/>
              <a:endCxn id="78" idx="0"/>
            </p:cNvCxnSpPr>
            <p:nvPr/>
          </p:nvCxnSpPr>
          <p:spPr>
            <a:xfrm flipH="1">
              <a:off x="4180703" y="3304412"/>
              <a:ext cx="1" cy="1438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F812C34-AE37-66AA-34A5-217A6774B4B7}"/>
                </a:ext>
              </a:extLst>
            </p:cNvPr>
            <p:cNvCxnSpPr>
              <a:cxnSpLocks/>
              <a:stCxn id="78" idx="2"/>
              <a:endCxn id="101" idx="0"/>
            </p:cNvCxnSpPr>
            <p:nvPr/>
          </p:nvCxnSpPr>
          <p:spPr>
            <a:xfrm flipH="1">
              <a:off x="4180702" y="3906839"/>
              <a:ext cx="1" cy="1476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60A8CA6D-41C3-E317-BCEF-E2EBCBDEB527}"/>
                </a:ext>
              </a:extLst>
            </p:cNvPr>
            <p:cNvCxnSpPr>
              <a:cxnSpLocks/>
              <a:stCxn id="97" idx="3"/>
              <a:endCxn id="84" idx="4"/>
            </p:cNvCxnSpPr>
            <p:nvPr/>
          </p:nvCxnSpPr>
          <p:spPr>
            <a:xfrm flipV="1">
              <a:off x="4642192" y="2512310"/>
              <a:ext cx="218963" cy="18017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1201558D-E742-F301-3537-476733D73B36}"/>
                </a:ext>
              </a:extLst>
            </p:cNvPr>
            <p:cNvCxnSpPr>
              <a:cxnSpLocks/>
              <a:stCxn id="97" idx="3"/>
              <a:endCxn id="76" idx="0"/>
            </p:cNvCxnSpPr>
            <p:nvPr/>
          </p:nvCxnSpPr>
          <p:spPr>
            <a:xfrm>
              <a:off x="4642192" y="2692483"/>
              <a:ext cx="566230" cy="31341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E402379-0901-40E5-F0D8-DB39FAB410D8}"/>
                </a:ext>
              </a:extLst>
            </p:cNvPr>
            <p:cNvCxnSpPr>
              <a:cxnSpLocks/>
              <a:stCxn id="76" idx="2"/>
              <a:endCxn id="99" idx="0"/>
            </p:cNvCxnSpPr>
            <p:nvPr/>
          </p:nvCxnSpPr>
          <p:spPr>
            <a:xfrm>
              <a:off x="5208422" y="3398211"/>
              <a:ext cx="2499" cy="218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Elbow Connector 30">
              <a:extLst>
                <a:ext uri="{FF2B5EF4-FFF2-40B4-BE49-F238E27FC236}">
                  <a16:creationId xmlns:a16="http://schemas.microsoft.com/office/drawing/2014/main" id="{DDB435DE-EA7B-DC8E-A2EC-BD36571DE21F}"/>
                </a:ext>
              </a:extLst>
            </p:cNvPr>
            <p:cNvCxnSpPr>
              <a:cxnSpLocks/>
              <a:stCxn id="99" idx="2"/>
              <a:endCxn id="101" idx="3"/>
            </p:cNvCxnSpPr>
            <p:nvPr/>
          </p:nvCxnSpPr>
          <p:spPr>
            <a:xfrm rot="5400000">
              <a:off x="4899013" y="3898912"/>
              <a:ext cx="184987" cy="4388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6369EC6-6B82-8E32-0389-BD9687A8E307}"/>
                </a:ext>
              </a:extLst>
            </p:cNvPr>
            <p:cNvCxnSpPr>
              <a:cxnSpLocks/>
              <a:stCxn id="84" idx="6"/>
              <a:endCxn id="103" idx="1"/>
            </p:cNvCxnSpPr>
            <p:nvPr/>
          </p:nvCxnSpPr>
          <p:spPr>
            <a:xfrm flipV="1">
              <a:off x="5016214" y="2355990"/>
              <a:ext cx="164700" cy="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8DCED27-62D3-E819-1D0D-A0F4F3F872A1}"/>
                </a:ext>
              </a:extLst>
            </p:cNvPr>
            <p:cNvCxnSpPr>
              <a:cxnSpLocks/>
              <a:stCxn id="65" idx="2"/>
              <a:endCxn id="107" idx="1"/>
            </p:cNvCxnSpPr>
            <p:nvPr/>
          </p:nvCxnSpPr>
          <p:spPr>
            <a:xfrm>
              <a:off x="4757583" y="1222480"/>
              <a:ext cx="117281"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A9FF1DB-6A24-99AD-E592-9C05BBE3123E}"/>
                </a:ext>
              </a:extLst>
            </p:cNvPr>
            <p:cNvCxnSpPr>
              <a:cxnSpLocks/>
              <a:stCxn id="107" idx="3"/>
              <a:endCxn id="105" idx="1"/>
            </p:cNvCxnSpPr>
            <p:nvPr/>
          </p:nvCxnSpPr>
          <p:spPr>
            <a:xfrm>
              <a:off x="5105650" y="1222481"/>
              <a:ext cx="1889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6C4E72-5F5F-0224-0172-8C86DA0F594D}"/>
                </a:ext>
              </a:extLst>
            </p:cNvPr>
            <p:cNvCxnSpPr>
              <a:cxnSpLocks/>
              <a:stCxn id="82" idx="0"/>
              <a:endCxn id="103" idx="2"/>
            </p:cNvCxnSpPr>
            <p:nvPr/>
          </p:nvCxnSpPr>
          <p:spPr>
            <a:xfrm flipV="1">
              <a:off x="5836188" y="2512282"/>
              <a:ext cx="0" cy="1885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71A1519E-BC9A-DF1C-8BC3-0E787B699CF3}"/>
                </a:ext>
              </a:extLst>
            </p:cNvPr>
            <p:cNvCxnSpPr>
              <a:cxnSpLocks/>
              <a:stCxn id="105" idx="3"/>
              <a:endCxn id="9" idx="2"/>
            </p:cNvCxnSpPr>
            <p:nvPr/>
          </p:nvCxnSpPr>
          <p:spPr>
            <a:xfrm flipH="1">
              <a:off x="2530264" y="1222481"/>
              <a:ext cx="3937914" cy="81117"/>
            </a:xfrm>
            <a:prstGeom prst="bentConnector5">
              <a:avLst>
                <a:gd name="adj1" fmla="val -5805"/>
                <a:gd name="adj2" fmla="val -508536"/>
                <a:gd name="adj3" fmla="val 10482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4E19501-4220-C460-A8CD-EF0AF1E572C3}"/>
                </a:ext>
              </a:extLst>
            </p:cNvPr>
            <p:cNvCxnSpPr>
              <a:cxnSpLocks/>
            </p:cNvCxnSpPr>
            <p:nvPr/>
          </p:nvCxnSpPr>
          <p:spPr>
            <a:xfrm>
              <a:off x="4359258" y="1665816"/>
              <a:ext cx="0" cy="1571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68C6A437-6B5F-1372-BA05-3549D4114BF8}"/>
                </a:ext>
              </a:extLst>
            </p:cNvPr>
            <p:cNvCxnSpPr>
              <a:cxnSpLocks/>
              <a:endCxn id="10" idx="2"/>
            </p:cNvCxnSpPr>
            <p:nvPr/>
          </p:nvCxnSpPr>
          <p:spPr>
            <a:xfrm rot="16200000" flipH="1">
              <a:off x="2043581" y="1635176"/>
              <a:ext cx="791577" cy="181790"/>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7F92D8D9-1812-483A-C7E5-11BDF2BFFBA5}"/>
                </a:ext>
              </a:extLst>
            </p:cNvPr>
            <p:cNvCxnSpPr>
              <a:cxnSpLocks/>
              <a:endCxn id="12" idx="2"/>
            </p:cNvCxnSpPr>
            <p:nvPr/>
          </p:nvCxnSpPr>
          <p:spPr>
            <a:xfrm rot="16200000" flipH="1">
              <a:off x="2040346" y="2450205"/>
              <a:ext cx="804921" cy="17491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0" name="Elbow Connector 39">
              <a:extLst>
                <a:ext uri="{FF2B5EF4-FFF2-40B4-BE49-F238E27FC236}">
                  <a16:creationId xmlns:a16="http://schemas.microsoft.com/office/drawing/2014/main" id="{E7157C8B-F415-6027-A086-9E28FA6855D1}"/>
                </a:ext>
              </a:extLst>
            </p:cNvPr>
            <p:cNvCxnSpPr>
              <a:cxnSpLocks/>
              <a:endCxn id="11" idx="2"/>
            </p:cNvCxnSpPr>
            <p:nvPr/>
          </p:nvCxnSpPr>
          <p:spPr>
            <a:xfrm rot="16200000" flipH="1">
              <a:off x="2032469" y="3260591"/>
              <a:ext cx="818263" cy="177326"/>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41" name="Group 40">
              <a:extLst>
                <a:ext uri="{FF2B5EF4-FFF2-40B4-BE49-F238E27FC236}">
                  <a16:creationId xmlns:a16="http://schemas.microsoft.com/office/drawing/2014/main" id="{46D494F9-595B-708A-BCDD-4A36DAA73F7D}"/>
                </a:ext>
              </a:extLst>
            </p:cNvPr>
            <p:cNvGrpSpPr/>
            <p:nvPr/>
          </p:nvGrpSpPr>
          <p:grpSpPr>
            <a:xfrm>
              <a:off x="2062479" y="2341978"/>
              <a:ext cx="230786" cy="392312"/>
              <a:chOff x="452216" y="3136218"/>
              <a:chExt cx="361245" cy="584776"/>
            </a:xfrm>
          </p:grpSpPr>
          <p:sp>
            <p:nvSpPr>
              <p:cNvPr id="109" name="Rectangle 108">
                <a:extLst>
                  <a:ext uri="{FF2B5EF4-FFF2-40B4-BE49-F238E27FC236}">
                    <a16:creationId xmlns:a16="http://schemas.microsoft.com/office/drawing/2014/main" id="{7CF45892-DBE9-5FFD-01C1-858E2DB6329D}"/>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3B3ECEF6-1150-FC4F-E38B-DE613A637C86}"/>
                  </a:ext>
                </a:extLst>
              </p:cNvPr>
              <p:cNvPicPr>
                <a:picLocks noChangeAspect="1"/>
              </p:cNvPicPr>
              <p:nvPr/>
            </p:nvPicPr>
            <p:blipFill>
              <a:blip r:embed="rId4"/>
              <a:stretch>
                <a:fillRect/>
              </a:stretch>
            </p:blipFill>
            <p:spPr>
              <a:xfrm>
                <a:off x="538123" y="3338549"/>
                <a:ext cx="166767" cy="149213"/>
              </a:xfrm>
              <a:prstGeom prst="rect">
                <a:avLst/>
              </a:prstGeom>
            </p:spPr>
          </p:pic>
        </p:grpSp>
        <p:grpSp>
          <p:nvGrpSpPr>
            <p:cNvPr id="42" name="Group 41">
              <a:extLst>
                <a:ext uri="{FF2B5EF4-FFF2-40B4-BE49-F238E27FC236}">
                  <a16:creationId xmlns:a16="http://schemas.microsoft.com/office/drawing/2014/main" id="{93273BE4-CA50-1D85-2124-041508491B1E}"/>
                </a:ext>
              </a:extLst>
            </p:cNvPr>
            <p:cNvGrpSpPr/>
            <p:nvPr/>
          </p:nvGrpSpPr>
          <p:grpSpPr>
            <a:xfrm>
              <a:off x="4874864" y="1026325"/>
              <a:ext cx="230786" cy="392312"/>
              <a:chOff x="4409442" y="1190606"/>
              <a:chExt cx="361245" cy="584776"/>
            </a:xfrm>
          </p:grpSpPr>
          <p:sp>
            <p:nvSpPr>
              <p:cNvPr id="107" name="Rectangle 106">
                <a:extLst>
                  <a:ext uri="{FF2B5EF4-FFF2-40B4-BE49-F238E27FC236}">
                    <a16:creationId xmlns:a16="http://schemas.microsoft.com/office/drawing/2014/main" id="{19AF0CE6-8256-7703-5BA0-954151051279}"/>
                  </a:ext>
                </a:extLst>
              </p:cNvPr>
              <p:cNvSpPr/>
              <p:nvPr/>
            </p:nvSpPr>
            <p:spPr>
              <a:xfrm>
                <a:off x="4409442" y="1190606"/>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032BD395-4FA3-894E-515D-2B551FA60A33}"/>
                  </a:ext>
                </a:extLst>
              </p:cNvPr>
              <p:cNvPicPr>
                <a:picLocks noChangeAspect="1"/>
              </p:cNvPicPr>
              <p:nvPr/>
            </p:nvPicPr>
            <p:blipFill>
              <a:blip r:embed="rId5"/>
              <a:stretch>
                <a:fillRect/>
              </a:stretch>
            </p:blipFill>
            <p:spPr>
              <a:xfrm>
                <a:off x="4499414" y="1360530"/>
                <a:ext cx="156565" cy="214247"/>
              </a:xfrm>
              <a:prstGeom prst="rect">
                <a:avLst/>
              </a:prstGeom>
            </p:spPr>
          </p:pic>
        </p:grpSp>
        <p:grpSp>
          <p:nvGrpSpPr>
            <p:cNvPr id="43" name="Group 42">
              <a:extLst>
                <a:ext uri="{FF2B5EF4-FFF2-40B4-BE49-F238E27FC236}">
                  <a16:creationId xmlns:a16="http://schemas.microsoft.com/office/drawing/2014/main" id="{4BB5918F-2B2C-D65B-98FC-3A9327608370}"/>
                </a:ext>
              </a:extLst>
            </p:cNvPr>
            <p:cNvGrpSpPr/>
            <p:nvPr/>
          </p:nvGrpSpPr>
          <p:grpSpPr>
            <a:xfrm>
              <a:off x="5294647" y="1018163"/>
              <a:ext cx="1173531" cy="408635"/>
              <a:chOff x="4956982" y="1178439"/>
              <a:chExt cx="1836904" cy="609107"/>
            </a:xfrm>
          </p:grpSpPr>
          <p:sp>
            <p:nvSpPr>
              <p:cNvPr id="105" name="Rounded Rectangle 104">
                <a:extLst>
                  <a:ext uri="{FF2B5EF4-FFF2-40B4-BE49-F238E27FC236}">
                    <a16:creationId xmlns:a16="http://schemas.microsoft.com/office/drawing/2014/main" id="{F0014DE6-E334-000A-97AC-F20E7B585876}"/>
                  </a:ext>
                </a:extLst>
              </p:cNvPr>
              <p:cNvSpPr/>
              <p:nvPr/>
            </p:nvSpPr>
            <p:spPr>
              <a:xfrm>
                <a:off x="4956982" y="1178439"/>
                <a:ext cx="1836904"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8C4860E3-367E-291C-01AD-4D14B3DDFB28}"/>
                  </a:ext>
                </a:extLst>
              </p:cNvPr>
              <p:cNvPicPr>
                <a:picLocks noChangeAspect="1"/>
              </p:cNvPicPr>
              <p:nvPr/>
            </p:nvPicPr>
            <p:blipFill>
              <a:blip r:embed="rId6"/>
              <a:stretch>
                <a:fillRect/>
              </a:stretch>
            </p:blipFill>
            <p:spPr>
              <a:xfrm>
                <a:off x="5186397" y="1397917"/>
                <a:ext cx="1422258" cy="182625"/>
              </a:xfrm>
              <a:prstGeom prst="rect">
                <a:avLst/>
              </a:prstGeom>
            </p:spPr>
          </p:pic>
        </p:grpSp>
        <p:grpSp>
          <p:nvGrpSpPr>
            <p:cNvPr id="44" name="Group 43">
              <a:extLst>
                <a:ext uri="{FF2B5EF4-FFF2-40B4-BE49-F238E27FC236}">
                  <a16:creationId xmlns:a16="http://schemas.microsoft.com/office/drawing/2014/main" id="{0297A093-9090-C304-1F7C-A94CF2C2B02C}"/>
                </a:ext>
              </a:extLst>
            </p:cNvPr>
            <p:cNvGrpSpPr/>
            <p:nvPr/>
          </p:nvGrpSpPr>
          <p:grpSpPr>
            <a:xfrm>
              <a:off x="5180914" y="2199697"/>
              <a:ext cx="1310547" cy="312585"/>
              <a:chOff x="5513259" y="2510470"/>
              <a:chExt cx="2051374" cy="465935"/>
            </a:xfrm>
          </p:grpSpPr>
          <p:sp>
            <p:nvSpPr>
              <p:cNvPr id="103" name="Rounded Rectangle 102">
                <a:extLst>
                  <a:ext uri="{FF2B5EF4-FFF2-40B4-BE49-F238E27FC236}">
                    <a16:creationId xmlns:a16="http://schemas.microsoft.com/office/drawing/2014/main" id="{1EBC4D0F-CF53-AD3E-3C9C-55E06DDE35E4}"/>
                  </a:ext>
                </a:extLst>
              </p:cNvPr>
              <p:cNvSpPr/>
              <p:nvPr/>
            </p:nvSpPr>
            <p:spPr>
              <a:xfrm>
                <a:off x="5513259" y="2510470"/>
                <a:ext cx="2051374"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610DFA29-3104-7D5E-5745-4800B5AF3196}"/>
                  </a:ext>
                </a:extLst>
              </p:cNvPr>
              <p:cNvPicPr>
                <a:picLocks noChangeAspect="1"/>
              </p:cNvPicPr>
              <p:nvPr/>
            </p:nvPicPr>
            <p:blipFill>
              <a:blip r:embed="rId7"/>
              <a:stretch>
                <a:fillRect/>
              </a:stretch>
            </p:blipFill>
            <p:spPr>
              <a:xfrm>
                <a:off x="5596441" y="2616986"/>
                <a:ext cx="1885006" cy="241956"/>
              </a:xfrm>
              <a:prstGeom prst="rect">
                <a:avLst/>
              </a:prstGeom>
            </p:spPr>
          </p:pic>
        </p:grpSp>
        <p:grpSp>
          <p:nvGrpSpPr>
            <p:cNvPr id="45" name="Group 44">
              <a:extLst>
                <a:ext uri="{FF2B5EF4-FFF2-40B4-BE49-F238E27FC236}">
                  <a16:creationId xmlns:a16="http://schemas.microsoft.com/office/drawing/2014/main" id="{FFF43EDD-A2CD-7FE0-B868-9291476E86A6}"/>
                </a:ext>
              </a:extLst>
            </p:cNvPr>
            <p:cNvGrpSpPr/>
            <p:nvPr/>
          </p:nvGrpSpPr>
          <p:grpSpPr>
            <a:xfrm>
              <a:off x="3589312" y="4054528"/>
              <a:ext cx="1182779" cy="312585"/>
              <a:chOff x="2896757" y="5676637"/>
              <a:chExt cx="1851379" cy="465935"/>
            </a:xfrm>
          </p:grpSpPr>
          <p:sp>
            <p:nvSpPr>
              <p:cNvPr id="101" name="Rounded Rectangle 100">
                <a:extLst>
                  <a:ext uri="{FF2B5EF4-FFF2-40B4-BE49-F238E27FC236}">
                    <a16:creationId xmlns:a16="http://schemas.microsoft.com/office/drawing/2014/main" id="{32C25F15-A8F5-4994-28F9-6AFDAE3C96C7}"/>
                  </a:ext>
                </a:extLst>
              </p:cNvPr>
              <p:cNvSpPr/>
              <p:nvPr/>
            </p:nvSpPr>
            <p:spPr>
              <a:xfrm>
                <a:off x="2896757" y="5676637"/>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F832672-EED8-6C9C-DA23-E429C80A1A37}"/>
                  </a:ext>
                </a:extLst>
              </p:cNvPr>
              <p:cNvPicPr>
                <a:picLocks noChangeAspect="1"/>
              </p:cNvPicPr>
              <p:nvPr/>
            </p:nvPicPr>
            <p:blipFill>
              <a:blip r:embed="rId8"/>
              <a:stretch>
                <a:fillRect/>
              </a:stretch>
            </p:blipFill>
            <p:spPr>
              <a:xfrm>
                <a:off x="3152827" y="5805850"/>
                <a:ext cx="1362953" cy="189778"/>
              </a:xfrm>
              <a:prstGeom prst="rect">
                <a:avLst/>
              </a:prstGeom>
            </p:spPr>
          </p:pic>
        </p:grpSp>
        <p:grpSp>
          <p:nvGrpSpPr>
            <p:cNvPr id="46" name="Group 45">
              <a:extLst>
                <a:ext uri="{FF2B5EF4-FFF2-40B4-BE49-F238E27FC236}">
                  <a16:creationId xmlns:a16="http://schemas.microsoft.com/office/drawing/2014/main" id="{B06C09FD-66B6-2F0D-F9E4-1C107EB7B6BB}"/>
                </a:ext>
              </a:extLst>
            </p:cNvPr>
            <p:cNvGrpSpPr/>
            <p:nvPr/>
          </p:nvGrpSpPr>
          <p:grpSpPr>
            <a:xfrm>
              <a:off x="4927062" y="3617199"/>
              <a:ext cx="567718" cy="408635"/>
              <a:chOff x="4982455" y="4838459"/>
              <a:chExt cx="888637" cy="609107"/>
            </a:xfrm>
          </p:grpSpPr>
          <p:sp>
            <p:nvSpPr>
              <p:cNvPr id="99" name="Rounded Rectangle 98">
                <a:extLst>
                  <a:ext uri="{FF2B5EF4-FFF2-40B4-BE49-F238E27FC236}">
                    <a16:creationId xmlns:a16="http://schemas.microsoft.com/office/drawing/2014/main" id="{ED66F486-E1A7-C7CB-95D6-9A324F7DF6C3}"/>
                  </a:ext>
                </a:extLst>
              </p:cNvPr>
              <p:cNvSpPr/>
              <p:nvPr/>
            </p:nvSpPr>
            <p:spPr>
              <a:xfrm>
                <a:off x="4982455" y="4838459"/>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0E14FB88-7FE7-372B-CB6E-59A8ABE5BDC9}"/>
                  </a:ext>
                </a:extLst>
              </p:cNvPr>
              <p:cNvPicPr>
                <a:picLocks noChangeAspect="1"/>
              </p:cNvPicPr>
              <p:nvPr/>
            </p:nvPicPr>
            <p:blipFill>
              <a:blip r:embed="rId9"/>
              <a:stretch>
                <a:fillRect/>
              </a:stretch>
            </p:blipFill>
            <p:spPr>
              <a:xfrm>
                <a:off x="5085284" y="5058782"/>
                <a:ext cx="682980" cy="183117"/>
              </a:xfrm>
              <a:prstGeom prst="rect">
                <a:avLst/>
              </a:prstGeom>
            </p:spPr>
          </p:pic>
        </p:grpSp>
        <p:cxnSp>
          <p:nvCxnSpPr>
            <p:cNvPr id="47" name="Elbow Connector 46">
              <a:extLst>
                <a:ext uri="{FF2B5EF4-FFF2-40B4-BE49-F238E27FC236}">
                  <a16:creationId xmlns:a16="http://schemas.microsoft.com/office/drawing/2014/main" id="{91C0AE35-0F3E-0270-0366-D77BCCA0F970}"/>
                </a:ext>
              </a:extLst>
            </p:cNvPr>
            <p:cNvCxnSpPr>
              <a:cxnSpLocks/>
              <a:stCxn id="78" idx="1"/>
              <a:endCxn id="80" idx="1"/>
            </p:cNvCxnSpPr>
            <p:nvPr/>
          </p:nvCxnSpPr>
          <p:spPr>
            <a:xfrm rot="10800000" flipH="1">
              <a:off x="3908233" y="2071117"/>
              <a:ext cx="511850" cy="1606422"/>
            </a:xfrm>
            <a:prstGeom prst="bentConnector5">
              <a:avLst>
                <a:gd name="adj1" fmla="val -88566"/>
                <a:gd name="adj2" fmla="val -57090"/>
                <a:gd name="adj3" fmla="val 536775"/>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C3D64FCA-1B74-DF9B-050D-CA786A2E6C98}"/>
                </a:ext>
              </a:extLst>
            </p:cNvPr>
            <p:cNvCxnSpPr>
              <a:cxnSpLocks/>
              <a:endCxn id="76" idx="3"/>
            </p:cNvCxnSpPr>
            <p:nvPr/>
          </p:nvCxnSpPr>
          <p:spPr>
            <a:xfrm rot="16200000" flipV="1">
              <a:off x="4990572" y="3583979"/>
              <a:ext cx="1390612" cy="62676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5DFCD3D-A7B9-D79E-40AF-FEF0333AAB14}"/>
                </a:ext>
              </a:extLst>
            </p:cNvPr>
            <p:cNvCxnSpPr>
              <a:cxnSpLocks/>
              <a:endCxn id="101" idx="2"/>
            </p:cNvCxnSpPr>
            <p:nvPr/>
          </p:nvCxnSpPr>
          <p:spPr>
            <a:xfrm flipV="1">
              <a:off x="4178652" y="4367113"/>
              <a:ext cx="2050" cy="2255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0A94E4-2C10-840C-BBBF-6A14F8958E71}"/>
                </a:ext>
              </a:extLst>
            </p:cNvPr>
            <p:cNvCxnSpPr>
              <a:cxnSpLocks/>
              <a:endCxn id="103" idx="3"/>
            </p:cNvCxnSpPr>
            <p:nvPr/>
          </p:nvCxnSpPr>
          <p:spPr>
            <a:xfrm flipH="1">
              <a:off x="6491461" y="2355989"/>
              <a:ext cx="157311"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4438D4F0-1DAA-3B68-B14F-D5808A411578}"/>
                </a:ext>
              </a:extLst>
            </p:cNvPr>
            <p:cNvGrpSpPr/>
            <p:nvPr/>
          </p:nvGrpSpPr>
          <p:grpSpPr>
            <a:xfrm>
              <a:off x="3726260" y="2534065"/>
              <a:ext cx="915932" cy="316835"/>
              <a:chOff x="3108038" y="3397713"/>
              <a:chExt cx="1433690" cy="472270"/>
            </a:xfrm>
          </p:grpSpPr>
          <p:grpSp>
            <p:nvGrpSpPr>
              <p:cNvPr id="92" name="Group 91">
                <a:extLst>
                  <a:ext uri="{FF2B5EF4-FFF2-40B4-BE49-F238E27FC236}">
                    <a16:creationId xmlns:a16="http://schemas.microsoft.com/office/drawing/2014/main" id="{C85B46AF-E04F-9688-F9B7-397F34394366}"/>
                  </a:ext>
                </a:extLst>
              </p:cNvPr>
              <p:cNvGrpSpPr/>
              <p:nvPr/>
            </p:nvGrpSpPr>
            <p:grpSpPr>
              <a:xfrm>
                <a:off x="3108038" y="3397713"/>
                <a:ext cx="1433690" cy="472270"/>
                <a:chOff x="5405868" y="3260571"/>
                <a:chExt cx="1433690" cy="465935"/>
              </a:xfrm>
            </p:grpSpPr>
            <p:sp>
              <p:nvSpPr>
                <p:cNvPr id="95" name="Oval 94">
                  <a:extLst>
                    <a:ext uri="{FF2B5EF4-FFF2-40B4-BE49-F238E27FC236}">
                      <a16:creationId xmlns:a16="http://schemas.microsoft.com/office/drawing/2014/main" id="{7D418B7F-CD9A-BB4F-13C7-0C1AFFBD247B}"/>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6925CD0-305C-5215-C972-827D27C62679}"/>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a:extLst>
                    <a:ext uri="{FF2B5EF4-FFF2-40B4-BE49-F238E27FC236}">
                      <a16:creationId xmlns:a16="http://schemas.microsoft.com/office/drawing/2014/main" id="{9FDA57CE-EBD7-42E8-770E-773CF7870D13}"/>
                    </a:ext>
                  </a:extLst>
                </p:cNvPr>
                <p:cNvSpPr/>
                <p:nvPr/>
              </p:nvSpPr>
              <p:spPr>
                <a:xfrm>
                  <a:off x="5405868" y="3260571"/>
                  <a:ext cx="1433690"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Elbow Connector 97">
                  <a:extLst>
                    <a:ext uri="{FF2B5EF4-FFF2-40B4-BE49-F238E27FC236}">
                      <a16:creationId xmlns:a16="http://schemas.microsoft.com/office/drawing/2014/main" id="{E2C0A1C8-44E7-5382-BA28-C1BE5B0C1A42}"/>
                    </a:ext>
                  </a:extLst>
                </p:cNvPr>
                <p:cNvCxnSpPr>
                  <a:cxnSpLocks/>
                  <a:stCxn id="95" idx="0"/>
                  <a:endCxn id="96" idx="0"/>
                </p:cNvCxnSpPr>
                <p:nvPr/>
              </p:nvCxnSpPr>
              <p:spPr>
                <a:xfrm rot="5400000" flipH="1" flipV="1">
                  <a:off x="6145859" y="2860414"/>
                  <a:ext cx="12700" cy="87488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3" name="Picture 92">
                <a:extLst>
                  <a:ext uri="{FF2B5EF4-FFF2-40B4-BE49-F238E27FC236}">
                    <a16:creationId xmlns:a16="http://schemas.microsoft.com/office/drawing/2014/main" id="{2B3806EC-D54E-6EC7-D176-1BA04DF56F5F}"/>
                  </a:ext>
                </a:extLst>
              </p:cNvPr>
              <p:cNvPicPr>
                <a:picLocks noChangeAspect="1"/>
              </p:cNvPicPr>
              <p:nvPr/>
            </p:nvPicPr>
            <p:blipFill>
              <a:blip r:embed="rId10"/>
              <a:stretch>
                <a:fillRect/>
              </a:stretch>
            </p:blipFill>
            <p:spPr>
              <a:xfrm>
                <a:off x="3327239" y="3535073"/>
                <a:ext cx="176512" cy="136654"/>
              </a:xfrm>
              <a:prstGeom prst="rect">
                <a:avLst/>
              </a:prstGeom>
            </p:spPr>
          </p:pic>
          <p:pic>
            <p:nvPicPr>
              <p:cNvPr id="94" name="Picture 93">
                <a:extLst>
                  <a:ext uri="{FF2B5EF4-FFF2-40B4-BE49-F238E27FC236}">
                    <a16:creationId xmlns:a16="http://schemas.microsoft.com/office/drawing/2014/main" id="{C7236023-4AE1-8357-8FA4-9CAB73455E09}"/>
                  </a:ext>
                </a:extLst>
              </p:cNvPr>
              <p:cNvPicPr>
                <a:picLocks noChangeAspect="1"/>
              </p:cNvPicPr>
              <p:nvPr/>
            </p:nvPicPr>
            <p:blipFill>
              <a:blip r:embed="rId11"/>
              <a:stretch>
                <a:fillRect/>
              </a:stretch>
            </p:blipFill>
            <p:spPr>
              <a:xfrm>
                <a:off x="4196747" y="3544260"/>
                <a:ext cx="171450" cy="137160"/>
              </a:xfrm>
              <a:prstGeom prst="rect">
                <a:avLst/>
              </a:prstGeom>
            </p:spPr>
          </p:pic>
        </p:grpSp>
        <p:grpSp>
          <p:nvGrpSpPr>
            <p:cNvPr id="52" name="Group 51">
              <a:extLst>
                <a:ext uri="{FF2B5EF4-FFF2-40B4-BE49-F238E27FC236}">
                  <a16:creationId xmlns:a16="http://schemas.microsoft.com/office/drawing/2014/main" id="{0EF3E9B4-F6DE-28F2-2BD4-B58DF6EB7EA7}"/>
                </a:ext>
              </a:extLst>
            </p:cNvPr>
            <p:cNvGrpSpPr/>
            <p:nvPr/>
          </p:nvGrpSpPr>
          <p:grpSpPr>
            <a:xfrm>
              <a:off x="3722738" y="2991828"/>
              <a:ext cx="915932" cy="312584"/>
              <a:chOff x="3105605" y="4092589"/>
              <a:chExt cx="1433690" cy="465934"/>
            </a:xfrm>
          </p:grpSpPr>
          <p:grpSp>
            <p:nvGrpSpPr>
              <p:cNvPr id="86" name="Group 85">
                <a:extLst>
                  <a:ext uri="{FF2B5EF4-FFF2-40B4-BE49-F238E27FC236}">
                    <a16:creationId xmlns:a16="http://schemas.microsoft.com/office/drawing/2014/main" id="{6E6B29D8-8D75-CD35-570A-24AE629D46B4}"/>
                  </a:ext>
                </a:extLst>
              </p:cNvPr>
              <p:cNvGrpSpPr/>
              <p:nvPr/>
            </p:nvGrpSpPr>
            <p:grpSpPr>
              <a:xfrm>
                <a:off x="3105605" y="4092589"/>
                <a:ext cx="1433690" cy="465934"/>
                <a:chOff x="5406347" y="4205945"/>
                <a:chExt cx="1433690" cy="465934"/>
              </a:xfrm>
            </p:grpSpPr>
            <p:sp>
              <p:nvSpPr>
                <p:cNvPr id="89" name="Oval 88">
                  <a:extLst>
                    <a:ext uri="{FF2B5EF4-FFF2-40B4-BE49-F238E27FC236}">
                      <a16:creationId xmlns:a16="http://schemas.microsoft.com/office/drawing/2014/main" id="{A430D22C-7304-16F7-60BB-419C0B19EAAD}"/>
                    </a:ext>
                  </a:extLst>
                </p:cNvPr>
                <p:cNvSpPr/>
                <p:nvPr/>
              </p:nvSpPr>
              <p:spPr>
                <a:xfrm>
                  <a:off x="5530605"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C8A1BF6-A301-8576-22BE-73872C416F40}"/>
                    </a:ext>
                  </a:extLst>
                </p:cNvPr>
                <p:cNvSpPr/>
                <p:nvPr/>
              </p:nvSpPr>
              <p:spPr>
                <a:xfrm>
                  <a:off x="6402679"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ADCAB262-E4D0-37AC-CF2A-1C560AE473B5}"/>
                    </a:ext>
                  </a:extLst>
                </p:cNvPr>
                <p:cNvSpPr/>
                <p:nvPr/>
              </p:nvSpPr>
              <p:spPr>
                <a:xfrm>
                  <a:off x="5406347" y="4205945"/>
                  <a:ext cx="1433690" cy="465934"/>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7" name="Picture 86">
                <a:extLst>
                  <a:ext uri="{FF2B5EF4-FFF2-40B4-BE49-F238E27FC236}">
                    <a16:creationId xmlns:a16="http://schemas.microsoft.com/office/drawing/2014/main" id="{ECFC7688-6903-C3B8-A0C4-EACC23A3E8FF}"/>
                  </a:ext>
                </a:extLst>
              </p:cNvPr>
              <p:cNvPicPr>
                <a:picLocks noChangeAspect="1"/>
              </p:cNvPicPr>
              <p:nvPr/>
            </p:nvPicPr>
            <p:blipFill>
              <a:blip r:embed="rId12"/>
              <a:stretch>
                <a:fillRect/>
              </a:stretch>
            </p:blipFill>
            <p:spPr>
              <a:xfrm>
                <a:off x="3329619" y="4205434"/>
                <a:ext cx="183164" cy="194981"/>
              </a:xfrm>
              <a:prstGeom prst="rect">
                <a:avLst/>
              </a:prstGeom>
            </p:spPr>
          </p:pic>
          <p:pic>
            <p:nvPicPr>
              <p:cNvPr id="88" name="Picture 87">
                <a:extLst>
                  <a:ext uri="{FF2B5EF4-FFF2-40B4-BE49-F238E27FC236}">
                    <a16:creationId xmlns:a16="http://schemas.microsoft.com/office/drawing/2014/main" id="{F806ECF1-6195-B33E-1CBB-5E265B792A09}"/>
                  </a:ext>
                </a:extLst>
              </p:cNvPr>
              <p:cNvPicPr>
                <a:picLocks noChangeAspect="1"/>
              </p:cNvPicPr>
              <p:nvPr/>
            </p:nvPicPr>
            <p:blipFill>
              <a:blip r:embed="rId13"/>
              <a:stretch>
                <a:fillRect/>
              </a:stretch>
            </p:blipFill>
            <p:spPr>
              <a:xfrm>
                <a:off x="4219995" y="4191640"/>
                <a:ext cx="174566" cy="192023"/>
              </a:xfrm>
              <a:prstGeom prst="rect">
                <a:avLst/>
              </a:prstGeom>
            </p:spPr>
          </p:pic>
        </p:grpSp>
        <p:grpSp>
          <p:nvGrpSpPr>
            <p:cNvPr id="53" name="Group 52">
              <a:extLst>
                <a:ext uri="{FF2B5EF4-FFF2-40B4-BE49-F238E27FC236}">
                  <a16:creationId xmlns:a16="http://schemas.microsoft.com/office/drawing/2014/main" id="{39190856-5322-2D85-14C6-DCFA9072A5BB}"/>
                </a:ext>
              </a:extLst>
            </p:cNvPr>
            <p:cNvGrpSpPr/>
            <p:nvPr/>
          </p:nvGrpSpPr>
          <p:grpSpPr>
            <a:xfrm>
              <a:off x="4706096" y="2199725"/>
              <a:ext cx="310118" cy="312585"/>
              <a:chOff x="4743360" y="2899960"/>
              <a:chExt cx="485422" cy="465935"/>
            </a:xfrm>
          </p:grpSpPr>
          <p:sp>
            <p:nvSpPr>
              <p:cNvPr id="84" name="Oval 83">
                <a:extLst>
                  <a:ext uri="{FF2B5EF4-FFF2-40B4-BE49-F238E27FC236}">
                    <a16:creationId xmlns:a16="http://schemas.microsoft.com/office/drawing/2014/main" id="{8EBD4B98-A198-F505-0F5B-C056D7B6CCA4}"/>
                  </a:ext>
                </a:extLst>
              </p:cNvPr>
              <p:cNvSpPr/>
              <p:nvPr/>
            </p:nvSpPr>
            <p:spPr>
              <a:xfrm>
                <a:off x="4743360" y="2899960"/>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1213C89A-5F7A-311D-6B5E-AA77920EDD27}"/>
                  </a:ext>
                </a:extLst>
              </p:cNvPr>
              <p:cNvPicPr>
                <a:picLocks noChangeAspect="1"/>
              </p:cNvPicPr>
              <p:nvPr/>
            </p:nvPicPr>
            <p:blipFill>
              <a:blip r:embed="rId14"/>
              <a:stretch>
                <a:fillRect/>
              </a:stretch>
            </p:blipFill>
            <p:spPr>
              <a:xfrm>
                <a:off x="4886864" y="3015934"/>
                <a:ext cx="202371" cy="233989"/>
              </a:xfrm>
              <a:prstGeom prst="rect">
                <a:avLst/>
              </a:prstGeom>
            </p:spPr>
          </p:pic>
        </p:grpSp>
        <p:grpSp>
          <p:nvGrpSpPr>
            <p:cNvPr id="54" name="Group 53">
              <a:extLst>
                <a:ext uri="{FF2B5EF4-FFF2-40B4-BE49-F238E27FC236}">
                  <a16:creationId xmlns:a16="http://schemas.microsoft.com/office/drawing/2014/main" id="{BE69D63D-7BB6-F87A-8BB4-19CAAF1825FF}"/>
                </a:ext>
              </a:extLst>
            </p:cNvPr>
            <p:cNvGrpSpPr/>
            <p:nvPr/>
          </p:nvGrpSpPr>
          <p:grpSpPr>
            <a:xfrm>
              <a:off x="5681129" y="2700875"/>
              <a:ext cx="310118" cy="312585"/>
              <a:chOff x="6362209" y="3717991"/>
              <a:chExt cx="485422" cy="465935"/>
            </a:xfrm>
          </p:grpSpPr>
          <p:sp>
            <p:nvSpPr>
              <p:cNvPr id="82" name="Oval 81">
                <a:extLst>
                  <a:ext uri="{FF2B5EF4-FFF2-40B4-BE49-F238E27FC236}">
                    <a16:creationId xmlns:a16="http://schemas.microsoft.com/office/drawing/2014/main" id="{EF87C0E4-930C-8A95-0929-2C0C72A8F0A2}"/>
                  </a:ext>
                </a:extLst>
              </p:cNvPr>
              <p:cNvSpPr/>
              <p:nvPr/>
            </p:nvSpPr>
            <p:spPr>
              <a:xfrm>
                <a:off x="6362209" y="3717991"/>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273890F-DD26-F513-9C3F-DEF20D20238C}"/>
                  </a:ext>
                </a:extLst>
              </p:cNvPr>
              <p:cNvPicPr>
                <a:picLocks noChangeAspect="1"/>
              </p:cNvPicPr>
              <p:nvPr/>
            </p:nvPicPr>
            <p:blipFill>
              <a:blip r:embed="rId15"/>
              <a:stretch>
                <a:fillRect/>
              </a:stretch>
            </p:blipFill>
            <p:spPr>
              <a:xfrm>
                <a:off x="6507334" y="3868798"/>
                <a:ext cx="195166" cy="164670"/>
              </a:xfrm>
              <a:prstGeom prst="rect">
                <a:avLst/>
              </a:prstGeom>
            </p:spPr>
          </p:pic>
        </p:grpSp>
        <p:grpSp>
          <p:nvGrpSpPr>
            <p:cNvPr id="55" name="Group 54">
              <a:extLst>
                <a:ext uri="{FF2B5EF4-FFF2-40B4-BE49-F238E27FC236}">
                  <a16:creationId xmlns:a16="http://schemas.microsoft.com/office/drawing/2014/main" id="{DDFB54BB-0A85-BF58-AFEA-B36850D57F3C}"/>
                </a:ext>
              </a:extLst>
            </p:cNvPr>
            <p:cNvGrpSpPr/>
            <p:nvPr/>
          </p:nvGrpSpPr>
          <p:grpSpPr>
            <a:xfrm>
              <a:off x="3817818" y="1841817"/>
              <a:ext cx="659590" cy="458601"/>
              <a:chOff x="3254432" y="2378396"/>
              <a:chExt cx="1032442" cy="683585"/>
            </a:xfrm>
          </p:grpSpPr>
          <p:sp>
            <p:nvSpPr>
              <p:cNvPr id="80" name="Trapezoid 79">
                <a:extLst>
                  <a:ext uri="{FF2B5EF4-FFF2-40B4-BE49-F238E27FC236}">
                    <a16:creationId xmlns:a16="http://schemas.microsoft.com/office/drawing/2014/main" id="{5FCBA32A-3F2C-A401-CDFE-513C8DAEC7D4}"/>
                  </a:ext>
                </a:extLst>
              </p:cNvPr>
              <p:cNvSpPr/>
              <p:nvPr/>
            </p:nvSpPr>
            <p:spPr>
              <a:xfrm rot="10800000">
                <a:off x="3254432" y="2378396"/>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B6997AD2-D76A-0C09-BE0B-AF4627BB2811}"/>
                  </a:ext>
                </a:extLst>
              </p:cNvPr>
              <p:cNvPicPr>
                <a:picLocks noChangeAspect="1"/>
              </p:cNvPicPr>
              <p:nvPr/>
            </p:nvPicPr>
            <p:blipFill>
              <a:blip r:embed="rId16"/>
              <a:stretch>
                <a:fillRect/>
              </a:stretch>
            </p:blipFill>
            <p:spPr>
              <a:xfrm>
                <a:off x="3610960" y="2624972"/>
                <a:ext cx="321406" cy="241054"/>
              </a:xfrm>
              <a:prstGeom prst="rect">
                <a:avLst/>
              </a:prstGeom>
            </p:spPr>
          </p:pic>
        </p:grpSp>
        <p:grpSp>
          <p:nvGrpSpPr>
            <p:cNvPr id="56" name="Group 55">
              <a:extLst>
                <a:ext uri="{FF2B5EF4-FFF2-40B4-BE49-F238E27FC236}">
                  <a16:creationId xmlns:a16="http://schemas.microsoft.com/office/drawing/2014/main" id="{1DC482F2-BC9F-7DDA-D72C-46475DC3C92B}"/>
                </a:ext>
              </a:extLst>
            </p:cNvPr>
            <p:cNvGrpSpPr/>
            <p:nvPr/>
          </p:nvGrpSpPr>
          <p:grpSpPr>
            <a:xfrm>
              <a:off x="3850908" y="3448238"/>
              <a:ext cx="659590" cy="458601"/>
              <a:chOff x="3306226" y="4772909"/>
              <a:chExt cx="1032442" cy="683585"/>
            </a:xfrm>
          </p:grpSpPr>
          <p:sp>
            <p:nvSpPr>
              <p:cNvPr id="78" name="Trapezoid 77">
                <a:extLst>
                  <a:ext uri="{FF2B5EF4-FFF2-40B4-BE49-F238E27FC236}">
                    <a16:creationId xmlns:a16="http://schemas.microsoft.com/office/drawing/2014/main" id="{B38D531F-DB64-A9A8-514C-7B44B4BCF632}"/>
                  </a:ext>
                </a:extLst>
              </p:cNvPr>
              <p:cNvSpPr/>
              <p:nvPr/>
            </p:nvSpPr>
            <p:spPr>
              <a:xfrm>
                <a:off x="3306226" y="4772909"/>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DFBD5FF-EC50-2990-85D6-F5D979BCE438}"/>
                  </a:ext>
                </a:extLst>
              </p:cNvPr>
              <p:cNvPicPr>
                <a:picLocks noChangeAspect="1"/>
              </p:cNvPicPr>
              <p:nvPr/>
            </p:nvPicPr>
            <p:blipFill>
              <a:blip r:embed="rId17"/>
              <a:stretch>
                <a:fillRect/>
              </a:stretch>
            </p:blipFill>
            <p:spPr>
              <a:xfrm>
                <a:off x="3622342" y="5012773"/>
                <a:ext cx="351039" cy="223388"/>
              </a:xfrm>
              <a:prstGeom prst="rect">
                <a:avLst/>
              </a:prstGeom>
            </p:spPr>
          </p:pic>
        </p:grpSp>
        <p:grpSp>
          <p:nvGrpSpPr>
            <p:cNvPr id="57" name="Group 56">
              <a:extLst>
                <a:ext uri="{FF2B5EF4-FFF2-40B4-BE49-F238E27FC236}">
                  <a16:creationId xmlns:a16="http://schemas.microsoft.com/office/drawing/2014/main" id="{739C884A-C806-11E6-88AF-D9ACFE75F91B}"/>
                </a:ext>
              </a:extLst>
            </p:cNvPr>
            <p:cNvGrpSpPr/>
            <p:nvPr/>
          </p:nvGrpSpPr>
          <p:grpSpPr>
            <a:xfrm>
              <a:off x="5044347" y="3005899"/>
              <a:ext cx="328149" cy="392312"/>
              <a:chOff x="5174293" y="4113563"/>
              <a:chExt cx="513645" cy="584776"/>
            </a:xfrm>
          </p:grpSpPr>
          <p:sp>
            <p:nvSpPr>
              <p:cNvPr id="76" name="Rectangle 75">
                <a:extLst>
                  <a:ext uri="{FF2B5EF4-FFF2-40B4-BE49-F238E27FC236}">
                    <a16:creationId xmlns:a16="http://schemas.microsoft.com/office/drawing/2014/main" id="{3CF83D82-A134-280C-83EF-F2AC093ED8D8}"/>
                  </a:ext>
                </a:extLst>
              </p:cNvPr>
              <p:cNvSpPr/>
              <p:nvPr/>
            </p:nvSpPr>
            <p:spPr>
              <a:xfrm>
                <a:off x="5174293" y="4113563"/>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5CC4FAD5-E2FF-0E1F-F76F-D54CBE2E3CE5}"/>
                  </a:ext>
                </a:extLst>
              </p:cNvPr>
              <p:cNvPicPr>
                <a:picLocks noChangeAspect="1"/>
              </p:cNvPicPr>
              <p:nvPr/>
            </p:nvPicPr>
            <p:blipFill>
              <a:blip r:embed="rId18"/>
              <a:stretch>
                <a:fillRect/>
              </a:stretch>
            </p:blipFill>
            <p:spPr>
              <a:xfrm>
                <a:off x="5292590" y="4312949"/>
                <a:ext cx="337814" cy="253361"/>
              </a:xfrm>
              <a:prstGeom prst="rect">
                <a:avLst/>
              </a:prstGeom>
            </p:spPr>
          </p:pic>
        </p:grpSp>
        <p:grpSp>
          <p:nvGrpSpPr>
            <p:cNvPr id="58" name="Group 57">
              <a:extLst>
                <a:ext uri="{FF2B5EF4-FFF2-40B4-BE49-F238E27FC236}">
                  <a16:creationId xmlns:a16="http://schemas.microsoft.com/office/drawing/2014/main" id="{B03BD4C4-DE02-D651-196F-2BBCC304CB11}"/>
                </a:ext>
              </a:extLst>
            </p:cNvPr>
            <p:cNvGrpSpPr/>
            <p:nvPr/>
          </p:nvGrpSpPr>
          <p:grpSpPr>
            <a:xfrm>
              <a:off x="3333849" y="1831878"/>
              <a:ext cx="230788" cy="1570917"/>
              <a:chOff x="2361706" y="2330804"/>
              <a:chExt cx="361247" cy="2341591"/>
            </a:xfrm>
          </p:grpSpPr>
          <p:grpSp>
            <p:nvGrpSpPr>
              <p:cNvPr id="67" name="Group 66">
                <a:extLst>
                  <a:ext uri="{FF2B5EF4-FFF2-40B4-BE49-F238E27FC236}">
                    <a16:creationId xmlns:a16="http://schemas.microsoft.com/office/drawing/2014/main" id="{CA69BAFF-A9A9-6A8B-F4B5-BE5CC84E9385}"/>
                  </a:ext>
                </a:extLst>
              </p:cNvPr>
              <p:cNvGrpSpPr/>
              <p:nvPr/>
            </p:nvGrpSpPr>
            <p:grpSpPr>
              <a:xfrm>
                <a:off x="2361706" y="2330804"/>
                <a:ext cx="361247" cy="2341591"/>
                <a:chOff x="4363154" y="1795783"/>
                <a:chExt cx="361247" cy="2341591"/>
              </a:xfrm>
            </p:grpSpPr>
            <p:sp>
              <p:nvSpPr>
                <p:cNvPr id="72" name="Rectangle 71">
                  <a:extLst>
                    <a:ext uri="{FF2B5EF4-FFF2-40B4-BE49-F238E27FC236}">
                      <a16:creationId xmlns:a16="http://schemas.microsoft.com/office/drawing/2014/main" id="{C73B5754-7F3D-E37C-8D4F-BF2BA13899AB}"/>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DB74C57-2BA0-9715-AE7E-CB26CD61E0B8}"/>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B8F74C9-213C-7901-77F5-C962CEFBEC24}"/>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1479AED-FE3C-9604-D556-34C21ACE8157}"/>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8" name="Picture 67">
                <a:extLst>
                  <a:ext uri="{FF2B5EF4-FFF2-40B4-BE49-F238E27FC236}">
                    <a16:creationId xmlns:a16="http://schemas.microsoft.com/office/drawing/2014/main" id="{4906AAEB-094D-076E-9304-74D4E882F850}"/>
                  </a:ext>
                </a:extLst>
              </p:cNvPr>
              <p:cNvPicPr>
                <a:picLocks noChangeAspect="1"/>
              </p:cNvPicPr>
              <p:nvPr/>
            </p:nvPicPr>
            <p:blipFill>
              <a:blip r:embed="rId19"/>
              <a:stretch>
                <a:fillRect/>
              </a:stretch>
            </p:blipFill>
            <p:spPr>
              <a:xfrm>
                <a:off x="2444094" y="2580315"/>
                <a:ext cx="196850" cy="139700"/>
              </a:xfrm>
              <a:prstGeom prst="rect">
                <a:avLst/>
              </a:prstGeom>
            </p:spPr>
          </p:pic>
          <p:pic>
            <p:nvPicPr>
              <p:cNvPr id="69" name="Picture 68">
                <a:extLst>
                  <a:ext uri="{FF2B5EF4-FFF2-40B4-BE49-F238E27FC236}">
                    <a16:creationId xmlns:a16="http://schemas.microsoft.com/office/drawing/2014/main" id="{CA3C4C2F-6BF4-3EAD-63A4-4DD5E1540FDA}"/>
                  </a:ext>
                </a:extLst>
              </p:cNvPr>
              <p:cNvPicPr>
                <a:picLocks noChangeAspect="1"/>
              </p:cNvPicPr>
              <p:nvPr/>
            </p:nvPicPr>
            <p:blipFill>
              <a:blip r:embed="rId20"/>
              <a:stretch>
                <a:fillRect/>
              </a:stretch>
            </p:blipFill>
            <p:spPr>
              <a:xfrm>
                <a:off x="2454717" y="3143555"/>
                <a:ext cx="165100" cy="139700"/>
              </a:xfrm>
              <a:prstGeom prst="rect">
                <a:avLst/>
              </a:prstGeom>
            </p:spPr>
          </p:pic>
          <p:pic>
            <p:nvPicPr>
              <p:cNvPr id="70" name="Picture 69">
                <a:extLst>
                  <a:ext uri="{FF2B5EF4-FFF2-40B4-BE49-F238E27FC236}">
                    <a16:creationId xmlns:a16="http://schemas.microsoft.com/office/drawing/2014/main" id="{18758B69-133C-E55B-DF9A-4340C6942C5D}"/>
                  </a:ext>
                </a:extLst>
              </p:cNvPr>
              <p:cNvPicPr>
                <a:picLocks noChangeAspect="1"/>
              </p:cNvPicPr>
              <p:nvPr/>
            </p:nvPicPr>
            <p:blipFill>
              <a:blip r:embed="rId21"/>
              <a:stretch>
                <a:fillRect/>
              </a:stretch>
            </p:blipFill>
            <p:spPr>
              <a:xfrm>
                <a:off x="2414744" y="3730263"/>
                <a:ext cx="273050" cy="184150"/>
              </a:xfrm>
              <a:prstGeom prst="rect">
                <a:avLst/>
              </a:prstGeom>
            </p:spPr>
          </p:pic>
          <p:pic>
            <p:nvPicPr>
              <p:cNvPr id="71" name="Picture 70">
                <a:extLst>
                  <a:ext uri="{FF2B5EF4-FFF2-40B4-BE49-F238E27FC236}">
                    <a16:creationId xmlns:a16="http://schemas.microsoft.com/office/drawing/2014/main" id="{D8A78261-88AD-C903-81D1-A2815EB26652}"/>
                  </a:ext>
                </a:extLst>
              </p:cNvPr>
              <p:cNvPicPr>
                <a:picLocks noChangeAspect="1"/>
              </p:cNvPicPr>
              <p:nvPr/>
            </p:nvPicPr>
            <p:blipFill>
              <a:blip r:embed="rId22"/>
              <a:stretch>
                <a:fillRect/>
              </a:stretch>
            </p:blipFill>
            <p:spPr>
              <a:xfrm>
                <a:off x="2375868" y="4266367"/>
                <a:ext cx="342900" cy="184150"/>
              </a:xfrm>
              <a:prstGeom prst="rect">
                <a:avLst/>
              </a:prstGeom>
            </p:spPr>
          </p:pic>
        </p:grpSp>
        <p:grpSp>
          <p:nvGrpSpPr>
            <p:cNvPr id="59" name="Group 58">
              <a:extLst>
                <a:ext uri="{FF2B5EF4-FFF2-40B4-BE49-F238E27FC236}">
                  <a16:creationId xmlns:a16="http://schemas.microsoft.com/office/drawing/2014/main" id="{5420E526-1F91-27D2-69DC-9C2B6F339ED3}"/>
                </a:ext>
              </a:extLst>
            </p:cNvPr>
            <p:cNvGrpSpPr/>
            <p:nvPr/>
          </p:nvGrpSpPr>
          <p:grpSpPr>
            <a:xfrm>
              <a:off x="3824444" y="923548"/>
              <a:ext cx="933139" cy="597865"/>
              <a:chOff x="9263823" y="2378395"/>
              <a:chExt cx="1460624" cy="891171"/>
            </a:xfrm>
          </p:grpSpPr>
          <p:sp>
            <p:nvSpPr>
              <p:cNvPr id="65" name="Trapezoid 64">
                <a:extLst>
                  <a:ext uri="{FF2B5EF4-FFF2-40B4-BE49-F238E27FC236}">
                    <a16:creationId xmlns:a16="http://schemas.microsoft.com/office/drawing/2014/main" id="{CB1BB293-CA47-809A-2CD1-B64973ED9D1C}"/>
                  </a:ext>
                </a:extLst>
              </p:cNvPr>
              <p:cNvSpPr/>
              <p:nvPr/>
            </p:nvSpPr>
            <p:spPr>
              <a:xfrm rot="16200000">
                <a:off x="9548549" y="2093669"/>
                <a:ext cx="891171" cy="1460624"/>
              </a:xfrm>
              <a:prstGeom prst="trapezoid">
                <a:avLst/>
              </a:prstGeom>
              <a:solidFill>
                <a:srgbClr val="96D8B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3077B52F-3B1F-5BB1-0E38-1E7D365B77CC}"/>
                  </a:ext>
                </a:extLst>
              </p:cNvPr>
              <p:cNvPicPr>
                <a:picLocks noChangeAspect="1"/>
              </p:cNvPicPr>
              <p:nvPr/>
            </p:nvPicPr>
            <p:blipFill>
              <a:blip r:embed="rId23"/>
              <a:stretch>
                <a:fillRect/>
              </a:stretch>
            </p:blipFill>
            <p:spPr>
              <a:xfrm>
                <a:off x="9296275" y="2725581"/>
                <a:ext cx="1336239" cy="165516"/>
              </a:xfrm>
              <a:prstGeom prst="rect">
                <a:avLst/>
              </a:prstGeom>
            </p:spPr>
          </p:pic>
        </p:grpSp>
        <p:pic>
          <p:nvPicPr>
            <p:cNvPr id="60" name="Picture 59">
              <a:extLst>
                <a:ext uri="{FF2B5EF4-FFF2-40B4-BE49-F238E27FC236}">
                  <a16:creationId xmlns:a16="http://schemas.microsoft.com/office/drawing/2014/main" id="{6B33C842-9482-7027-28AC-36E4FEAB15B1}"/>
                </a:ext>
              </a:extLst>
            </p:cNvPr>
            <p:cNvPicPr>
              <a:picLocks noChangeAspect="1"/>
            </p:cNvPicPr>
            <p:nvPr/>
          </p:nvPicPr>
          <p:blipFill>
            <a:blip r:embed="rId24"/>
            <a:stretch>
              <a:fillRect/>
            </a:stretch>
          </p:blipFill>
          <p:spPr>
            <a:xfrm>
              <a:off x="2567561" y="1233832"/>
              <a:ext cx="454394" cy="129516"/>
            </a:xfrm>
            <a:prstGeom prst="rect">
              <a:avLst/>
            </a:prstGeom>
          </p:spPr>
        </p:pic>
        <p:pic>
          <p:nvPicPr>
            <p:cNvPr id="61" name="Picture 60">
              <a:extLst>
                <a:ext uri="{FF2B5EF4-FFF2-40B4-BE49-F238E27FC236}">
                  <a16:creationId xmlns:a16="http://schemas.microsoft.com/office/drawing/2014/main" id="{927B054B-1FAF-86DF-0CC6-B88F2BE52B2B}"/>
                </a:ext>
              </a:extLst>
            </p:cNvPr>
            <p:cNvPicPr>
              <a:picLocks noChangeAspect="1"/>
            </p:cNvPicPr>
            <p:nvPr/>
          </p:nvPicPr>
          <p:blipFill>
            <a:blip r:embed="rId25"/>
            <a:stretch>
              <a:fillRect/>
            </a:stretch>
          </p:blipFill>
          <p:spPr>
            <a:xfrm>
              <a:off x="2574896" y="2049948"/>
              <a:ext cx="421937" cy="129516"/>
            </a:xfrm>
            <a:prstGeom prst="rect">
              <a:avLst/>
            </a:prstGeom>
          </p:spPr>
        </p:pic>
        <p:pic>
          <p:nvPicPr>
            <p:cNvPr id="62" name="Picture 61">
              <a:extLst>
                <a:ext uri="{FF2B5EF4-FFF2-40B4-BE49-F238E27FC236}">
                  <a16:creationId xmlns:a16="http://schemas.microsoft.com/office/drawing/2014/main" id="{6DFB586E-1508-8E59-FD5E-EFE5F3B58FF0}"/>
                </a:ext>
              </a:extLst>
            </p:cNvPr>
            <p:cNvPicPr>
              <a:picLocks noChangeAspect="1"/>
            </p:cNvPicPr>
            <p:nvPr/>
          </p:nvPicPr>
          <p:blipFill>
            <a:blip r:embed="rId26"/>
            <a:stretch>
              <a:fillRect/>
            </a:stretch>
          </p:blipFill>
          <p:spPr>
            <a:xfrm>
              <a:off x="2576854" y="2865383"/>
              <a:ext cx="511834" cy="149477"/>
            </a:xfrm>
            <a:prstGeom prst="rect">
              <a:avLst/>
            </a:prstGeom>
          </p:spPr>
        </p:pic>
        <p:pic>
          <p:nvPicPr>
            <p:cNvPr id="63" name="Picture 62">
              <a:extLst>
                <a:ext uri="{FF2B5EF4-FFF2-40B4-BE49-F238E27FC236}">
                  <a16:creationId xmlns:a16="http://schemas.microsoft.com/office/drawing/2014/main" id="{A5F0332B-4B30-0A49-4C2E-939296725F1F}"/>
                </a:ext>
              </a:extLst>
            </p:cNvPr>
            <p:cNvPicPr>
              <a:picLocks noChangeAspect="1"/>
            </p:cNvPicPr>
            <p:nvPr/>
          </p:nvPicPr>
          <p:blipFill>
            <a:blip r:embed="rId27"/>
            <a:stretch>
              <a:fillRect/>
            </a:stretch>
          </p:blipFill>
          <p:spPr>
            <a:xfrm>
              <a:off x="2558729" y="3709695"/>
              <a:ext cx="522080" cy="133509"/>
            </a:xfrm>
            <a:prstGeom prst="rect">
              <a:avLst/>
            </a:prstGeom>
          </p:spPr>
        </p:pic>
        <p:pic>
          <p:nvPicPr>
            <p:cNvPr id="64" name="Picture 63">
              <a:extLst>
                <a:ext uri="{FF2B5EF4-FFF2-40B4-BE49-F238E27FC236}">
                  <a16:creationId xmlns:a16="http://schemas.microsoft.com/office/drawing/2014/main" id="{75D077E3-BDAF-4934-DCCB-0EF1EBA859D0}"/>
                </a:ext>
              </a:extLst>
            </p:cNvPr>
            <p:cNvPicPr>
              <a:picLocks noChangeAspect="1"/>
            </p:cNvPicPr>
            <p:nvPr/>
          </p:nvPicPr>
          <p:blipFill>
            <a:blip r:embed="rId28"/>
            <a:stretch>
              <a:fillRect/>
            </a:stretch>
          </p:blipFill>
          <p:spPr>
            <a:xfrm>
              <a:off x="4203069" y="1543570"/>
              <a:ext cx="571081" cy="129759"/>
            </a:xfrm>
            <a:prstGeom prst="rect">
              <a:avLst/>
            </a:prstGeom>
          </p:spPr>
        </p:pic>
      </p:grpSp>
      <p:sp>
        <p:nvSpPr>
          <p:cNvPr id="111" name="Rounded Rectangle 110">
            <a:extLst>
              <a:ext uri="{FF2B5EF4-FFF2-40B4-BE49-F238E27FC236}">
                <a16:creationId xmlns:a16="http://schemas.microsoft.com/office/drawing/2014/main" id="{7B045DA9-CBF2-C8B2-62E1-554C1F99237E}"/>
              </a:ext>
            </a:extLst>
          </p:cNvPr>
          <p:cNvSpPr/>
          <p:nvPr/>
        </p:nvSpPr>
        <p:spPr>
          <a:xfrm>
            <a:off x="2587145" y="824335"/>
            <a:ext cx="3971309" cy="2762320"/>
          </a:xfrm>
          <a:prstGeom prst="roundRect">
            <a:avLst>
              <a:gd name="adj" fmla="val 7122"/>
            </a:avLst>
          </a:prstGeom>
          <a:solidFill>
            <a:schemeClr val="accent1">
              <a:alpha val="0"/>
            </a:schemeClr>
          </a:solidFill>
          <a:ln w="12700">
            <a:solidFill>
              <a:schemeClr val="tx1"/>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12" name="Picture 111">
            <a:extLst>
              <a:ext uri="{FF2B5EF4-FFF2-40B4-BE49-F238E27FC236}">
                <a16:creationId xmlns:a16="http://schemas.microsoft.com/office/drawing/2014/main" id="{46411C2E-F305-6541-17D8-87042ED0AC76}"/>
              </a:ext>
            </a:extLst>
          </p:cNvPr>
          <p:cNvPicPr>
            <a:picLocks noChangeAspect="1"/>
          </p:cNvPicPr>
          <p:nvPr/>
        </p:nvPicPr>
        <p:blipFill>
          <a:blip r:embed="rId29"/>
          <a:stretch>
            <a:fillRect/>
          </a:stretch>
        </p:blipFill>
        <p:spPr>
          <a:xfrm>
            <a:off x="6727068" y="1190306"/>
            <a:ext cx="1950210" cy="1319092"/>
          </a:xfrm>
          <a:prstGeom prst="rect">
            <a:avLst/>
          </a:prstGeom>
        </p:spPr>
      </p:pic>
      <p:sp>
        <p:nvSpPr>
          <p:cNvPr id="113" name="Rounded Rectangle 112">
            <a:extLst>
              <a:ext uri="{FF2B5EF4-FFF2-40B4-BE49-F238E27FC236}">
                <a16:creationId xmlns:a16="http://schemas.microsoft.com/office/drawing/2014/main" id="{DDF51C39-CB0E-72A9-5ED3-DA329564539D}"/>
              </a:ext>
            </a:extLst>
          </p:cNvPr>
          <p:cNvSpPr/>
          <p:nvPr/>
        </p:nvSpPr>
        <p:spPr>
          <a:xfrm>
            <a:off x="6775706" y="929534"/>
            <a:ext cx="1901572" cy="1766369"/>
          </a:xfrm>
          <a:prstGeom prst="roundRect">
            <a:avLst>
              <a:gd name="adj" fmla="val 7122"/>
            </a:avLst>
          </a:prstGeom>
          <a:solidFill>
            <a:schemeClr val="accent1">
              <a:alpha val="0"/>
            </a:schemeClr>
          </a:solidFill>
          <a:ln w="12700">
            <a:solidFill>
              <a:schemeClr val="tx1"/>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4" name="TextBox 113">
            <a:extLst>
              <a:ext uri="{FF2B5EF4-FFF2-40B4-BE49-F238E27FC236}">
                <a16:creationId xmlns:a16="http://schemas.microsoft.com/office/drawing/2014/main" id="{98DF91CA-ECED-026C-4E59-A5C731AAEB22}"/>
              </a:ext>
            </a:extLst>
          </p:cNvPr>
          <p:cNvSpPr txBox="1"/>
          <p:nvPr/>
        </p:nvSpPr>
        <p:spPr>
          <a:xfrm>
            <a:off x="893428" y="3593699"/>
            <a:ext cx="7388561" cy="584775"/>
          </a:xfrm>
          <a:prstGeom prst="rect">
            <a:avLst/>
          </a:prstGeom>
          <a:noFill/>
        </p:spPr>
        <p:txBody>
          <a:bodyPr wrap="none" rtlCol="0">
            <a:spAutoFit/>
          </a:bodyPr>
          <a:lstStyle/>
          <a:p>
            <a:pPr marL="342900" indent="-342900">
              <a:buAutoNum type="arabicPeriod"/>
            </a:pPr>
            <a:r>
              <a:rPr lang="en-US" sz="1600" dirty="0"/>
              <a:t>Beats the performance of previous generative models on synthetic datasets</a:t>
            </a:r>
          </a:p>
          <a:p>
            <a:pPr marL="342900" indent="-342900">
              <a:buAutoNum type="arabicPeriod"/>
            </a:pPr>
            <a:r>
              <a:rPr lang="en-US" sz="1600" dirty="0"/>
              <a:t>Comparable performance on real-world datasets.</a:t>
            </a:r>
          </a:p>
        </p:txBody>
      </p:sp>
      <p:sp>
        <p:nvSpPr>
          <p:cNvPr id="115" name="TextBox 114">
            <a:extLst>
              <a:ext uri="{FF2B5EF4-FFF2-40B4-BE49-F238E27FC236}">
                <a16:creationId xmlns:a16="http://schemas.microsoft.com/office/drawing/2014/main" id="{BE08058C-6A40-8C99-BDA6-CA31AA35B391}"/>
              </a:ext>
            </a:extLst>
          </p:cNvPr>
          <p:cNvSpPr txBox="1"/>
          <p:nvPr/>
        </p:nvSpPr>
        <p:spPr>
          <a:xfrm>
            <a:off x="1016439" y="4251946"/>
            <a:ext cx="6487545" cy="338554"/>
          </a:xfrm>
          <a:prstGeom prst="rect">
            <a:avLst/>
          </a:prstGeom>
          <a:noFill/>
        </p:spPr>
        <p:txBody>
          <a:bodyPr wrap="none" rtlCol="0">
            <a:spAutoFit/>
          </a:bodyPr>
          <a:lstStyle/>
          <a:p>
            <a:r>
              <a:rPr lang="en-US" sz="1600" b="1" dirty="0"/>
              <a:t>Code: https://</a:t>
            </a:r>
            <a:r>
              <a:rPr lang="en-US" sz="1600" b="1" dirty="0" err="1"/>
              <a:t>github.com</a:t>
            </a:r>
            <a:r>
              <a:rPr lang="en-US" sz="1600" b="1" dirty="0"/>
              <a:t>/Shantanu48114860/DR-VIDAL-AMIA-22/</a:t>
            </a:r>
          </a:p>
        </p:txBody>
      </p:sp>
      <p:sp>
        <p:nvSpPr>
          <p:cNvPr id="116" name="Rectangle 115">
            <a:extLst>
              <a:ext uri="{FF2B5EF4-FFF2-40B4-BE49-F238E27FC236}">
                <a16:creationId xmlns:a16="http://schemas.microsoft.com/office/drawing/2014/main" id="{985C9F02-8398-F9BD-53EC-1D0DC2040B6F}"/>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95B47865-10C9-71E3-2EEF-981A78C64C4B}"/>
              </a:ext>
            </a:extLst>
          </p:cNvPr>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629009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Future directions</a:t>
            </a:r>
          </a:p>
        </p:txBody>
      </p:sp>
      <p:sp>
        <p:nvSpPr>
          <p:cNvPr id="6" name="Google Shape;564;p57">
            <a:extLst>
              <a:ext uri="{FF2B5EF4-FFF2-40B4-BE49-F238E27FC236}">
                <a16:creationId xmlns:a16="http://schemas.microsoft.com/office/drawing/2014/main" id="{62717E62-AB4C-3B44-7423-17E15B6F226C}"/>
              </a:ext>
            </a:extLst>
          </p:cNvPr>
          <p:cNvSpPr txBox="1">
            <a:spLocks/>
          </p:cNvSpPr>
          <p:nvPr/>
        </p:nvSpPr>
        <p:spPr bwMode="auto">
          <a:xfrm>
            <a:off x="835572" y="1323697"/>
            <a:ext cx="7914290" cy="3224655"/>
          </a:xfrm>
          <a:prstGeom prst="rect">
            <a:avLst/>
          </a:prstGeom>
          <a:noFill/>
          <a:ln w="9525" cap="flat" cmpd="sng">
            <a:solidFill>
              <a:schemeClr val="dk1">
                <a:alpha val="0"/>
              </a:schemeClr>
            </a:solidFill>
            <a:prstDash val="solid"/>
            <a:round/>
            <a:headEnd type="none" w="sm" len="sm"/>
            <a:tailEnd type="none" w="sm" len="s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marL="151765">
              <a:spcBef>
                <a:spcPts val="0"/>
              </a:spcBef>
              <a:spcAft>
                <a:spcPts val="0"/>
              </a:spcAft>
              <a:buClr>
                <a:schemeClr val="dk1"/>
              </a:buClr>
              <a:buSzPts val="1210"/>
            </a:pPr>
            <a:r>
              <a:rPr lang="en-US" sz="1600" kern="0" dirty="0">
                <a:solidFill>
                  <a:schemeClr val="dk1"/>
                </a:solidFill>
              </a:rPr>
              <a:t>1. Causal Graph is too simple.</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2. How to enforce strict disentanglement?</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3. Instead of Variational Information Maximization, what about Variational Information Bottleneck Layer?</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4. TARNET, DRAGONNET, DCN-PD, ITE block as a downstream model instead of  the Doubly robust treatment estimator.</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6. More realistic data from News-8 or MIMIC-II(EBB).</a:t>
            </a:r>
          </a:p>
        </p:txBody>
      </p:sp>
      <p:sp>
        <p:nvSpPr>
          <p:cNvPr id="8" name="Rectangle 7">
            <a:extLst>
              <a:ext uri="{FF2B5EF4-FFF2-40B4-BE49-F238E27FC236}">
                <a16:creationId xmlns:a16="http://schemas.microsoft.com/office/drawing/2014/main" id="{396604A0-0048-4655-78A9-CC49C0EEEBD8}"/>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B506491-CD9B-47F7-EF44-85C6279F32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359658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3"/>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4"/>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5"/>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sp>
        <p:nvSpPr>
          <p:cNvPr id="24" name="Rectangle 23">
            <a:extLst>
              <a:ext uri="{FF2B5EF4-FFF2-40B4-BE49-F238E27FC236}">
                <a16:creationId xmlns:a16="http://schemas.microsoft.com/office/drawing/2014/main" id="{58145690-A123-BF5D-48C5-9ABC9B610755}"/>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1FD4EED0-9B6A-E4D6-AB5B-47AD7678D9A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899500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Acknowledgement</a:t>
            </a:r>
          </a:p>
        </p:txBody>
      </p:sp>
      <p:pic>
        <p:nvPicPr>
          <p:cNvPr id="6" name="Google Shape;592;p60">
            <a:extLst>
              <a:ext uri="{FF2B5EF4-FFF2-40B4-BE49-F238E27FC236}">
                <a16:creationId xmlns:a16="http://schemas.microsoft.com/office/drawing/2014/main" id="{0A23AEAA-2831-9F2F-6B97-91E81AF2A17B}"/>
              </a:ext>
            </a:extLst>
          </p:cNvPr>
          <p:cNvPicPr preferRelativeResize="0"/>
          <p:nvPr/>
        </p:nvPicPr>
        <p:blipFill>
          <a:blip r:embed="rId2">
            <a:alphaModFix/>
          </a:blip>
          <a:stretch>
            <a:fillRect/>
          </a:stretch>
        </p:blipFill>
        <p:spPr>
          <a:xfrm>
            <a:off x="4648700" y="857562"/>
            <a:ext cx="1348391" cy="1804832"/>
          </a:xfrm>
          <a:prstGeom prst="rect">
            <a:avLst/>
          </a:prstGeom>
          <a:noFill/>
          <a:ln>
            <a:noFill/>
          </a:ln>
        </p:spPr>
      </p:pic>
      <p:pic>
        <p:nvPicPr>
          <p:cNvPr id="8" name="Google Shape;593;p60">
            <a:extLst>
              <a:ext uri="{FF2B5EF4-FFF2-40B4-BE49-F238E27FC236}">
                <a16:creationId xmlns:a16="http://schemas.microsoft.com/office/drawing/2014/main" id="{D499E976-E651-A0A2-240C-869B1F211E4A}"/>
              </a:ext>
            </a:extLst>
          </p:cNvPr>
          <p:cNvPicPr preferRelativeResize="0"/>
          <p:nvPr/>
        </p:nvPicPr>
        <p:blipFill>
          <a:blip r:embed="rId3">
            <a:alphaModFix/>
          </a:blip>
          <a:stretch>
            <a:fillRect/>
          </a:stretch>
        </p:blipFill>
        <p:spPr>
          <a:xfrm>
            <a:off x="3389168" y="859625"/>
            <a:ext cx="1196469" cy="1797541"/>
          </a:xfrm>
          <a:prstGeom prst="rect">
            <a:avLst/>
          </a:prstGeom>
          <a:noFill/>
          <a:ln>
            <a:noFill/>
          </a:ln>
        </p:spPr>
      </p:pic>
      <p:pic>
        <p:nvPicPr>
          <p:cNvPr id="9" name="Google Shape;594;p60">
            <a:extLst>
              <a:ext uri="{FF2B5EF4-FFF2-40B4-BE49-F238E27FC236}">
                <a16:creationId xmlns:a16="http://schemas.microsoft.com/office/drawing/2014/main" id="{79BCF2C5-F52C-AD9E-51C8-602FD7236051}"/>
              </a:ext>
            </a:extLst>
          </p:cNvPr>
          <p:cNvPicPr preferRelativeResize="0"/>
          <p:nvPr/>
        </p:nvPicPr>
        <p:blipFill>
          <a:blip r:embed="rId4">
            <a:alphaModFix/>
          </a:blip>
          <a:stretch>
            <a:fillRect/>
          </a:stretch>
        </p:blipFill>
        <p:spPr>
          <a:xfrm>
            <a:off x="6170170" y="852335"/>
            <a:ext cx="1248737" cy="1822849"/>
          </a:xfrm>
          <a:prstGeom prst="rect">
            <a:avLst/>
          </a:prstGeom>
          <a:noFill/>
          <a:ln>
            <a:noFill/>
          </a:ln>
        </p:spPr>
      </p:pic>
      <p:pic>
        <p:nvPicPr>
          <p:cNvPr id="10" name="Google Shape;595;p60">
            <a:extLst>
              <a:ext uri="{FF2B5EF4-FFF2-40B4-BE49-F238E27FC236}">
                <a16:creationId xmlns:a16="http://schemas.microsoft.com/office/drawing/2014/main" id="{E9EB53D5-5610-24A2-9B05-5511075FBA7F}"/>
              </a:ext>
            </a:extLst>
          </p:cNvPr>
          <p:cNvPicPr preferRelativeResize="0"/>
          <p:nvPr/>
        </p:nvPicPr>
        <p:blipFill>
          <a:blip r:embed="rId5">
            <a:alphaModFix/>
          </a:blip>
          <a:stretch>
            <a:fillRect/>
          </a:stretch>
        </p:blipFill>
        <p:spPr>
          <a:xfrm>
            <a:off x="1762645" y="859625"/>
            <a:ext cx="1539984" cy="1822849"/>
          </a:xfrm>
          <a:prstGeom prst="rect">
            <a:avLst/>
          </a:prstGeom>
          <a:noFill/>
          <a:ln>
            <a:noFill/>
          </a:ln>
        </p:spPr>
      </p:pic>
      <p:pic>
        <p:nvPicPr>
          <p:cNvPr id="12" name="Google Shape;597;p60">
            <a:extLst>
              <a:ext uri="{FF2B5EF4-FFF2-40B4-BE49-F238E27FC236}">
                <a16:creationId xmlns:a16="http://schemas.microsoft.com/office/drawing/2014/main" id="{F3C4F06C-B424-3674-1689-8472EDABC549}"/>
              </a:ext>
            </a:extLst>
          </p:cNvPr>
          <p:cNvPicPr preferRelativeResize="0"/>
          <p:nvPr/>
        </p:nvPicPr>
        <p:blipFill>
          <a:blip r:embed="rId6">
            <a:alphaModFix/>
          </a:blip>
          <a:stretch>
            <a:fillRect/>
          </a:stretch>
        </p:blipFill>
        <p:spPr>
          <a:xfrm>
            <a:off x="1762645" y="2933382"/>
            <a:ext cx="4059036" cy="1082896"/>
          </a:xfrm>
          <a:prstGeom prst="rect">
            <a:avLst/>
          </a:prstGeom>
          <a:noFill/>
          <a:ln>
            <a:noFill/>
          </a:ln>
        </p:spPr>
      </p:pic>
      <p:pic>
        <p:nvPicPr>
          <p:cNvPr id="13" name="Google Shape;598;p60">
            <a:extLst>
              <a:ext uri="{FF2B5EF4-FFF2-40B4-BE49-F238E27FC236}">
                <a16:creationId xmlns:a16="http://schemas.microsoft.com/office/drawing/2014/main" id="{7FF3364A-7574-A589-8FF0-F539FADD14D6}"/>
              </a:ext>
            </a:extLst>
          </p:cNvPr>
          <p:cNvPicPr preferRelativeResize="0"/>
          <p:nvPr/>
        </p:nvPicPr>
        <p:blipFill>
          <a:blip r:embed="rId7">
            <a:alphaModFix/>
          </a:blip>
          <a:stretch>
            <a:fillRect/>
          </a:stretch>
        </p:blipFill>
        <p:spPr>
          <a:xfrm>
            <a:off x="6170169" y="2933381"/>
            <a:ext cx="1248737" cy="1082897"/>
          </a:xfrm>
          <a:prstGeom prst="rect">
            <a:avLst/>
          </a:prstGeom>
          <a:noFill/>
          <a:ln>
            <a:noFill/>
          </a:ln>
        </p:spPr>
      </p:pic>
      <p:sp>
        <p:nvSpPr>
          <p:cNvPr id="2" name="TextBox 1">
            <a:extLst>
              <a:ext uri="{FF2B5EF4-FFF2-40B4-BE49-F238E27FC236}">
                <a16:creationId xmlns:a16="http://schemas.microsoft.com/office/drawing/2014/main" id="{569AB8E3-1205-C5D3-111B-9CB0467D50E7}"/>
              </a:ext>
            </a:extLst>
          </p:cNvPr>
          <p:cNvSpPr txBox="1"/>
          <p:nvPr/>
        </p:nvSpPr>
        <p:spPr>
          <a:xfrm>
            <a:off x="914400" y="4140680"/>
            <a:ext cx="7104830" cy="461665"/>
          </a:xfrm>
          <a:prstGeom prst="rect">
            <a:avLst/>
          </a:prstGeom>
          <a:noFill/>
        </p:spPr>
        <p:txBody>
          <a:bodyPr wrap="none" rtlCol="0">
            <a:spAutoFit/>
          </a:bodyPr>
          <a:lstStyle/>
          <a:p>
            <a:r>
              <a:rPr lang="en-US" sz="1200" dirty="0"/>
              <a:t>F</a:t>
            </a:r>
            <a:r>
              <a:rPr lang="en-US" sz="1200" b="0" i="0" dirty="0">
                <a:effectLst/>
                <a:latin typeface="Arial" panose="020B0604020202020204" pitchFamily="34" charset="0"/>
              </a:rPr>
              <a:t>unded by NIH awards R21CA245858, R01CA246418, R56AG069880, R01AG076234, R01AI145552,</a:t>
            </a:r>
            <a:br>
              <a:rPr lang="en-US" sz="1200" dirty="0"/>
            </a:br>
            <a:r>
              <a:rPr lang="en-US" sz="1200" b="0" i="0" dirty="0">
                <a:effectLst/>
                <a:latin typeface="Arial" panose="020B0604020202020204" pitchFamily="34" charset="0"/>
              </a:rPr>
              <a:t>R01AI141810, and NSF 2028221</a:t>
            </a:r>
            <a:endParaRPr lang="en-US" sz="1200" dirty="0"/>
          </a:p>
        </p:txBody>
      </p:sp>
      <p:sp>
        <p:nvSpPr>
          <p:cNvPr id="14" name="Rectangle 13">
            <a:extLst>
              <a:ext uri="{FF2B5EF4-FFF2-40B4-BE49-F238E27FC236}">
                <a16:creationId xmlns:a16="http://schemas.microsoft.com/office/drawing/2014/main" id="{AE5C38D0-9A3B-5A5B-3452-969F0947B69D}"/>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793958C1-AD4D-C0D9-253A-1C3D6C989E4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432479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03869" y="1259360"/>
            <a:ext cx="4811329" cy="1112108"/>
          </a:xfrm>
        </p:spPr>
        <p:txBody>
          <a:bodyPr/>
          <a:lstStyle/>
          <a:p>
            <a:r>
              <a:rPr lang="en-US" dirty="0"/>
              <a:t>Thank you!</a:t>
            </a:r>
          </a:p>
          <a:p>
            <a:pPr lvl="1"/>
            <a:r>
              <a:rPr lang="en-US" dirty="0"/>
              <a:t>Email me at: shg121@pitt.edu</a:t>
            </a:r>
          </a:p>
        </p:txBody>
      </p:sp>
      <p:sp>
        <p:nvSpPr>
          <p:cNvPr id="4" name="Rectangle 3">
            <a:extLst>
              <a:ext uri="{FF2B5EF4-FFF2-40B4-BE49-F238E27FC236}">
                <a16:creationId xmlns:a16="http://schemas.microsoft.com/office/drawing/2014/main" id="{1CCF2E36-476B-7202-DBA3-DADE77EC6F6E}"/>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4B1F67D-8087-00CC-C694-7C2BB4A8DEC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127124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3"/>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4"/>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5"/>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479F2542-DE1C-6256-86F9-EE9207E4245E}"/>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EDF5761-18CB-52DC-4022-35702514339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5013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3"/>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4"/>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5"/>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A79CBC10-8FD6-8A55-F6BD-3073E11B349F}"/>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8A04C686-CD50-3176-D0AE-A32E93A0E32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4511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Fundamentally challenging problem</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3"/>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alpha val="32842"/>
              </a:srgb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alpha val="24444"/>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4">
                <a:alphaModFix amt="35000"/>
              </a:blip>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solidFill>
                    <a:schemeClr val="tx1">
                      <a:alpha val="20212"/>
                    </a:schemeClr>
                  </a:solidFill>
                </a:rPr>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5"/>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1CF66511-4BC6-8F57-6289-2F45D8F1ACC8}"/>
              </a:ext>
            </a:extLst>
          </p:cNvPr>
          <p:cNvSpPr txBox="1"/>
          <p:nvPr/>
        </p:nvSpPr>
        <p:spPr>
          <a:xfrm>
            <a:off x="2603746" y="4141594"/>
            <a:ext cx="4301177" cy="430887"/>
          </a:xfrm>
          <a:prstGeom prst="rect">
            <a:avLst/>
          </a:prstGeom>
          <a:noFill/>
        </p:spPr>
        <p:txBody>
          <a:bodyPr wrap="none" rtlCol="0">
            <a:spAutoFit/>
          </a:bodyPr>
          <a:lstStyle/>
          <a:p>
            <a:r>
              <a:rPr lang="en-US" sz="2200" b="1" dirty="0"/>
              <a:t>Only one outcome is observed</a:t>
            </a:r>
          </a:p>
        </p:txBody>
      </p:sp>
      <p:sp>
        <p:nvSpPr>
          <p:cNvPr id="35" name="Rectangle 34">
            <a:extLst>
              <a:ext uri="{FF2B5EF4-FFF2-40B4-BE49-F238E27FC236}">
                <a16:creationId xmlns:a16="http://schemas.microsoft.com/office/drawing/2014/main" id="{9A016C43-9329-39DB-45C8-E423DD39AD9A}"/>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E1872021-7329-96C9-D168-FCCDE3234FB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2008125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Fundamentally challenging problem</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3"/>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alpha val="32842"/>
              </a:srgb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alpha val="24444"/>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4">
                <a:alphaModFix amt="35000"/>
              </a:blip>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solidFill>
                    <a:schemeClr val="tx1">
                      <a:alpha val="20212"/>
                    </a:schemeClr>
                  </a:solidFill>
                </a:rPr>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5"/>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1CF66511-4BC6-8F57-6289-2F45D8F1ACC8}"/>
              </a:ext>
            </a:extLst>
          </p:cNvPr>
          <p:cNvSpPr txBox="1"/>
          <p:nvPr/>
        </p:nvSpPr>
        <p:spPr>
          <a:xfrm>
            <a:off x="2603746" y="4141594"/>
            <a:ext cx="4301177" cy="430887"/>
          </a:xfrm>
          <a:prstGeom prst="rect">
            <a:avLst/>
          </a:prstGeom>
          <a:noFill/>
        </p:spPr>
        <p:txBody>
          <a:bodyPr wrap="none" rtlCol="0">
            <a:spAutoFit/>
          </a:bodyPr>
          <a:lstStyle/>
          <a:p>
            <a:r>
              <a:rPr lang="en-US" sz="2200" b="1" dirty="0"/>
              <a:t>Only one outcome is observed</a:t>
            </a:r>
          </a:p>
        </p:txBody>
      </p:sp>
      <p:sp>
        <p:nvSpPr>
          <p:cNvPr id="35" name="Rectangle 34">
            <a:extLst>
              <a:ext uri="{FF2B5EF4-FFF2-40B4-BE49-F238E27FC236}">
                <a16:creationId xmlns:a16="http://schemas.microsoft.com/office/drawing/2014/main" id="{1F66EE67-218A-A2DB-0B6D-74706C6CF2BC}"/>
              </a:ext>
            </a:extLst>
          </p:cNvPr>
          <p:cNvSpPr/>
          <p:nvPr/>
        </p:nvSpPr>
        <p:spPr>
          <a:xfrm>
            <a:off x="569736" y="4047092"/>
            <a:ext cx="1953326" cy="619889"/>
          </a:xfrm>
          <a:prstGeom prst="rect">
            <a:avLst/>
          </a:prstGeom>
          <a:solidFill>
            <a:schemeClr val="accent1">
              <a:alpha val="0"/>
            </a:schemeClr>
          </a:solidFill>
          <a:ln w="825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CFD7EC-452A-B430-C9CB-778CE39D16DC}"/>
              </a:ext>
            </a:extLst>
          </p:cNvPr>
          <p:cNvSpPr/>
          <p:nvPr/>
        </p:nvSpPr>
        <p:spPr>
          <a:xfrm>
            <a:off x="6921689" y="4020112"/>
            <a:ext cx="1953326" cy="619889"/>
          </a:xfrm>
          <a:prstGeom prst="rect">
            <a:avLst/>
          </a:prstGeom>
          <a:solidFill>
            <a:schemeClr val="accent1">
              <a:alpha val="0"/>
            </a:schemeClr>
          </a:solidFill>
          <a:ln w="825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D1BE3C-C53D-B304-E1F9-562EF932537B}"/>
              </a:ext>
            </a:extLst>
          </p:cNvPr>
          <p:cNvSpPr txBox="1"/>
          <p:nvPr/>
        </p:nvSpPr>
        <p:spPr>
          <a:xfrm>
            <a:off x="787072" y="3666492"/>
            <a:ext cx="1518364" cy="338554"/>
          </a:xfrm>
          <a:prstGeom prst="rect">
            <a:avLst/>
          </a:prstGeom>
          <a:noFill/>
        </p:spPr>
        <p:txBody>
          <a:bodyPr wrap="none" rtlCol="0">
            <a:spAutoFit/>
          </a:bodyPr>
          <a:lstStyle/>
          <a:p>
            <a:r>
              <a:rPr lang="en-US" sz="1600" dirty="0"/>
              <a:t>Counterfactual</a:t>
            </a:r>
          </a:p>
        </p:txBody>
      </p:sp>
      <p:sp>
        <p:nvSpPr>
          <p:cNvPr id="38" name="TextBox 37">
            <a:extLst>
              <a:ext uri="{FF2B5EF4-FFF2-40B4-BE49-F238E27FC236}">
                <a16:creationId xmlns:a16="http://schemas.microsoft.com/office/drawing/2014/main" id="{4A8A81BA-0BDC-24F0-5CB4-ADE7A0D3BBAC}"/>
              </a:ext>
            </a:extLst>
          </p:cNvPr>
          <p:cNvSpPr txBox="1"/>
          <p:nvPr/>
        </p:nvSpPr>
        <p:spPr>
          <a:xfrm>
            <a:off x="7488634" y="3680928"/>
            <a:ext cx="856325" cy="338554"/>
          </a:xfrm>
          <a:prstGeom prst="rect">
            <a:avLst/>
          </a:prstGeom>
          <a:noFill/>
        </p:spPr>
        <p:txBody>
          <a:bodyPr wrap="none" rtlCol="0">
            <a:spAutoFit/>
          </a:bodyPr>
          <a:lstStyle/>
          <a:p>
            <a:r>
              <a:rPr lang="en-US" sz="1600" dirty="0"/>
              <a:t>Factual</a:t>
            </a:r>
          </a:p>
        </p:txBody>
      </p:sp>
      <p:sp>
        <p:nvSpPr>
          <p:cNvPr id="39" name="Rectangle 38">
            <a:extLst>
              <a:ext uri="{FF2B5EF4-FFF2-40B4-BE49-F238E27FC236}">
                <a16:creationId xmlns:a16="http://schemas.microsoft.com/office/drawing/2014/main" id="{2AB1541D-AD06-359D-51C2-1BA609A82EF7}"/>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a:extLst>
              <a:ext uri="{FF2B5EF4-FFF2-40B4-BE49-F238E27FC236}">
                <a16:creationId xmlns:a16="http://schemas.microsoft.com/office/drawing/2014/main" id="{D5CB9FF8-1656-FD2C-A01E-C6BF33C3D59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327536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We are in Big data era</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10" name="TextBox 9">
            <a:extLst>
              <a:ext uri="{FF2B5EF4-FFF2-40B4-BE49-F238E27FC236}">
                <a16:creationId xmlns:a16="http://schemas.microsoft.com/office/drawing/2014/main" id="{F979E6FD-26D5-79DA-DCFD-8625FAF6E728}"/>
              </a:ext>
            </a:extLst>
          </p:cNvPr>
          <p:cNvSpPr txBox="1"/>
          <p:nvPr/>
        </p:nvSpPr>
        <p:spPr>
          <a:xfrm>
            <a:off x="5440929" y="4442364"/>
            <a:ext cx="3501280" cy="276999"/>
          </a:xfrm>
          <a:prstGeom prst="rect">
            <a:avLst/>
          </a:prstGeom>
          <a:noFill/>
        </p:spPr>
        <p:txBody>
          <a:bodyPr wrap="none" rtlCol="0">
            <a:spAutoFit/>
          </a:bodyPr>
          <a:lstStyle/>
          <a:p>
            <a:r>
              <a:rPr lang="en-US" sz="1200" dirty="0"/>
              <a:t>Prosperi et al.[Nature Machine Intelligence 2019]</a:t>
            </a:r>
            <a:endParaRPr lang="en-US" sz="1200" b="0" dirty="0">
              <a:solidFill>
                <a:srgbClr val="333333"/>
              </a:solidFill>
              <a:effectLst/>
              <a:latin typeface="inherit"/>
            </a:endParaRPr>
          </a:p>
        </p:txBody>
      </p:sp>
      <p:pic>
        <p:nvPicPr>
          <p:cNvPr id="9" name="Picture 8">
            <a:extLst>
              <a:ext uri="{FF2B5EF4-FFF2-40B4-BE49-F238E27FC236}">
                <a16:creationId xmlns:a16="http://schemas.microsoft.com/office/drawing/2014/main" id="{CEB13245-2330-34C6-0B3D-16D53A21D1FD}"/>
              </a:ext>
            </a:extLst>
          </p:cNvPr>
          <p:cNvPicPr>
            <a:picLocks noChangeAspect="1"/>
          </p:cNvPicPr>
          <p:nvPr/>
        </p:nvPicPr>
        <p:blipFill>
          <a:blip r:embed="rId3"/>
          <a:stretch>
            <a:fillRect/>
          </a:stretch>
        </p:blipFill>
        <p:spPr>
          <a:xfrm>
            <a:off x="1770277" y="894984"/>
            <a:ext cx="4759920" cy="2888154"/>
          </a:xfrm>
          <a:prstGeom prst="rect">
            <a:avLst/>
          </a:prstGeom>
        </p:spPr>
      </p:pic>
      <p:sp>
        <p:nvSpPr>
          <p:cNvPr id="7" name="Rectangle 6">
            <a:extLst>
              <a:ext uri="{FF2B5EF4-FFF2-40B4-BE49-F238E27FC236}">
                <a16:creationId xmlns:a16="http://schemas.microsoft.com/office/drawing/2014/main" id="{E08AADE0-1C6D-0FD4-FF33-846B1D9F6ABF}"/>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3341799-3656-DBA7-A344-E1BACAAFD82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spTree>
    <p:extLst>
      <p:ext uri="{BB962C8B-B14F-4D97-AF65-F5344CB8AC3E}">
        <p14:creationId xmlns:p14="http://schemas.microsoft.com/office/powerpoint/2010/main" val="3843751867"/>
      </p:ext>
    </p:extLst>
  </p:cSld>
  <p:clrMapOvr>
    <a:masterClrMapping/>
  </p:clrMapOvr>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Props1.xml><?xml version="1.0" encoding="utf-8"?>
<ds:datastoreItem xmlns:ds="http://schemas.openxmlformats.org/officeDocument/2006/customXml" ds:itemID="{7CFBA306-A956-431E-A2FB-DCA1445F3768}">
  <ds:schemaRefs>
    <ds:schemaRef ds:uri="http://schemas.microsoft.com/sharepoint/v3/contenttype/forms"/>
  </ds:schemaRefs>
</ds:datastoreItem>
</file>

<file path=customXml/itemProps2.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292BCB-21BD-4E6D-8B29-5908CEB9F9EE}">
  <ds:schemaRefs>
    <ds:schemaRef ds:uri="http://schemas.microsoft.com/office/2006/metadata/properties"/>
    <ds:schemaRef ds:uri="a9883a9a-8dc4-4a0a-a402-25be3a23f551"/>
    <ds:schemaRef ds:uri="eede3e04-ef7f-43f3-975e-805c0c5f1e8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2541</TotalTime>
  <Words>3186</Words>
  <Application>Microsoft Macintosh PowerPoint</Application>
  <PresentationFormat>On-screen Show (16:9)</PresentationFormat>
  <Paragraphs>474</Paragraphs>
  <Slides>41</Slides>
  <Notes>39</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Calibri</vt:lpstr>
      <vt:lpstr>Century Gothic</vt:lpstr>
      <vt:lpstr>Gentona SemiBold</vt:lpstr>
      <vt:lpstr>inherit</vt:lpstr>
      <vt:lpstr>Roboto Light</vt:lpstr>
      <vt:lpstr>Roboto Regular</vt:lpstr>
      <vt:lpstr>JPA Master PowerPoint</vt:lpstr>
      <vt:lpstr>1_JPA Master PowerPoint</vt:lpstr>
      <vt:lpstr>PowerPoint Presentation</vt:lpstr>
      <vt:lpstr>Nancy is having fever</vt:lpstr>
      <vt:lpstr>Nancy is having fever</vt:lpstr>
      <vt:lpstr>Nancy is having fever</vt:lpstr>
      <vt:lpstr>Nancy is having fever</vt:lpstr>
      <vt:lpstr>Nancy is having fever</vt:lpstr>
      <vt:lpstr>Fundamentally challenging problem</vt:lpstr>
      <vt:lpstr>Fundamentally challenging problem</vt:lpstr>
      <vt:lpstr>We are in Big data era</vt:lpstr>
      <vt:lpstr>But data can be problematic</vt:lpstr>
      <vt:lpstr>Causal Inference is challenging due to counterfactuals</vt:lpstr>
      <vt:lpstr>It is a deep learning era</vt:lpstr>
      <vt:lpstr>Our contribution</vt:lpstr>
      <vt:lpstr>GANITE generates counterfactuals</vt:lpstr>
      <vt:lpstr>Can we use latent codes?</vt:lpstr>
      <vt:lpstr>Problem formulation</vt:lpstr>
      <vt:lpstr>Contribution #1: Causal structure</vt:lpstr>
      <vt:lpstr>Contribution #2: Infer the latent variables</vt:lpstr>
      <vt:lpstr>Contribution #2: Infer the latent variables</vt:lpstr>
      <vt:lpstr>Contribution #3: Generate counterfactuals</vt:lpstr>
      <vt:lpstr>Contribution #3: Generate counterfactuals</vt:lpstr>
      <vt:lpstr>Contribution #3: Generate counterfactuals</vt:lpstr>
      <vt:lpstr>Contribution #4: Estimate ITE by minimizing the factuals and counterfactuals</vt:lpstr>
      <vt:lpstr>Contribution #5: Doubly robust ITE Estimation</vt:lpstr>
      <vt:lpstr>Contribution #5: Doubly robust ITE Estimation</vt:lpstr>
      <vt:lpstr>Contribution #5: Doubly robust ITE Estimation</vt:lpstr>
      <vt:lpstr>Contribution #5: Doubly robust ITE Estimation</vt:lpstr>
      <vt:lpstr>Contribution #5: Doubly robust ITE Estimation</vt:lpstr>
      <vt:lpstr>Performance metrics</vt:lpstr>
      <vt:lpstr>Results – Synthetic datasets 1</vt:lpstr>
      <vt:lpstr>Results – Synthetic datasets 2</vt:lpstr>
      <vt:lpstr>Results – Synthetic datasets 2</vt:lpstr>
      <vt:lpstr>Results – Real world datasets </vt:lpstr>
      <vt:lpstr>Results – Ablation study</vt:lpstr>
      <vt:lpstr>Results – correct classification of factual outcomes</vt:lpstr>
      <vt:lpstr>Results – PEHE and policy risk  (mean ± st.dev) </vt:lpstr>
      <vt:lpstr>Results – ATE and ATT (mean ± st.dev)  </vt:lpstr>
      <vt:lpstr>Conclusion </vt:lpstr>
      <vt:lpstr>Future directions</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Ghosh,Shantanu</cp:lastModifiedBy>
  <cp:revision>345</cp:revision>
  <dcterms:modified xsi:type="dcterms:W3CDTF">2022-10-28T19:19:05Z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